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Raleway"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Claire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Claire</a:t>
            </a:r>
            <a:endParaRPr/>
          </a:p>
          <a:p>
            <a:pPr marL="0" lvl="0" indent="0">
              <a:spcBef>
                <a:spcPts val="0"/>
              </a:spcBef>
              <a:spcAft>
                <a:spcPts val="0"/>
              </a:spcAft>
              <a:buNone/>
            </a:pPr>
            <a:endParaRPr/>
          </a:p>
          <a:p>
            <a:pPr marL="0" lvl="0" indent="0">
              <a:spcBef>
                <a:spcPts val="0"/>
              </a:spcBef>
              <a:spcAft>
                <a:spcPts val="0"/>
              </a:spcAft>
              <a:buNone/>
            </a:pPr>
            <a:r>
              <a:rPr lang="en"/>
              <a:t>Normally, your brain is surrounded by fluid that cushions the brain from injuries</a:t>
            </a:r>
            <a:endParaRPr/>
          </a:p>
          <a:p>
            <a:pPr marL="0" lvl="0" indent="0">
              <a:spcBef>
                <a:spcPts val="0"/>
              </a:spcBef>
              <a:spcAft>
                <a:spcPts val="0"/>
              </a:spcAft>
              <a:buNone/>
            </a:pPr>
            <a:r>
              <a:rPr lang="en"/>
              <a:t>When a person gets a concussion, their brain crashes against the skull, causing their brain to swell up as it attempts to heal itself. This is dangerous because it limits the amount of space available for fluid.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Claire</a:t>
            </a:r>
            <a:endParaRPr/>
          </a:p>
          <a:p>
            <a:pPr marL="0" lvl="0" indent="0">
              <a:spcBef>
                <a:spcPts val="0"/>
              </a:spcBef>
              <a:spcAft>
                <a:spcPts val="0"/>
              </a:spcAft>
              <a:buNone/>
            </a:pPr>
            <a:r>
              <a:rPr lang="en"/>
              <a:t>One example of this is lactose intolerance in humans, which impacts around 65% of people globally.</a:t>
            </a:r>
            <a:endParaRPr/>
          </a:p>
          <a:p>
            <a:pPr marL="0" lvl="0" indent="0">
              <a:spcBef>
                <a:spcPts val="0"/>
              </a:spcBef>
              <a:spcAft>
                <a:spcPts val="0"/>
              </a:spcAft>
              <a:buNone/>
            </a:pPr>
            <a:r>
              <a:rPr lang="en"/>
              <a:t>Infants are usually able to digest lactose with an enzyme called lactase. As people grow older and change their diet to include less dairy products, the amount of lactose consumed and the expression of the gene that creates lactase, declines, which leads to lactose intolerance.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29450" y="1093850"/>
            <a:ext cx="7688100" cy="166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The Research Class</a:t>
            </a:r>
            <a:endParaRPr sz="7200"/>
          </a:p>
        </p:txBody>
      </p:sp>
      <p:sp>
        <p:nvSpPr>
          <p:cNvPr id="87" name="Shape 87"/>
          <p:cNvSpPr txBox="1">
            <a:spLocks noGrp="1"/>
          </p:cNvSpPr>
          <p:nvPr>
            <p:ph type="subTitle" idx="1"/>
          </p:nvPr>
        </p:nvSpPr>
        <p:spPr>
          <a:xfrm>
            <a:off x="924325" y="3433875"/>
            <a:ext cx="5804100" cy="54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By Claire Gantan, Neve Speth, and Eileen Stiles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5643875" y="1413650"/>
            <a:ext cx="1714224" cy="1339100"/>
          </a:xfrm>
          <a:prstGeom prst="rect">
            <a:avLst/>
          </a:prstGeom>
          <a:noFill/>
          <a:ln>
            <a:noFill/>
          </a:ln>
        </p:spPr>
      </p:pic>
      <p:sp>
        <p:nvSpPr>
          <p:cNvPr id="148" name="Shape 148"/>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CHLA study</a:t>
            </a:r>
            <a:endParaRPr sz="3600"/>
          </a:p>
        </p:txBody>
      </p:sp>
      <p:sp>
        <p:nvSpPr>
          <p:cNvPr id="149" name="Shape 149"/>
          <p:cNvSpPr txBox="1">
            <a:spLocks noGrp="1"/>
          </p:cNvSpPr>
          <p:nvPr>
            <p:ph type="body" idx="1"/>
          </p:nvPr>
        </p:nvSpPr>
        <p:spPr>
          <a:xfrm>
            <a:off x="729450" y="1697875"/>
            <a:ext cx="5211900" cy="2672100"/>
          </a:xfrm>
          <a:prstGeom prst="rect">
            <a:avLst/>
          </a:prstGeom>
        </p:spPr>
        <p:txBody>
          <a:bodyPr spcFirstLastPara="1" wrap="square" lIns="91425" tIns="91425" rIns="91425" bIns="91425" anchor="t" anchorCtr="0">
            <a:noAutofit/>
          </a:bodyPr>
          <a:lstStyle/>
          <a:p>
            <a:pPr marL="457200" lvl="0" indent="-361950" rtl="0">
              <a:spcBef>
                <a:spcPts val="0"/>
              </a:spcBef>
              <a:spcAft>
                <a:spcPts val="0"/>
              </a:spcAft>
              <a:buSzPts val="2100"/>
              <a:buChar char="●"/>
            </a:pPr>
            <a:r>
              <a:rPr lang="en" sz="2100"/>
              <a:t>Goal: </a:t>
            </a:r>
            <a:endParaRPr sz="2100"/>
          </a:p>
          <a:p>
            <a:pPr marL="914400" lvl="1" indent="-361950" rtl="0">
              <a:spcBef>
                <a:spcPts val="0"/>
              </a:spcBef>
              <a:spcAft>
                <a:spcPts val="0"/>
              </a:spcAft>
              <a:buSzPts val="2100"/>
              <a:buChar char="○"/>
            </a:pPr>
            <a:r>
              <a:rPr lang="en" sz="2100"/>
              <a:t>To understand how repeated  impacts and concussions affect brain structure and function</a:t>
            </a:r>
            <a:endParaRPr sz="2100"/>
          </a:p>
          <a:p>
            <a:pPr marL="457200" lvl="0" indent="-361950" rtl="0">
              <a:spcBef>
                <a:spcPts val="0"/>
              </a:spcBef>
              <a:spcAft>
                <a:spcPts val="0"/>
              </a:spcAft>
              <a:buSzPts val="2100"/>
              <a:buChar char="●"/>
            </a:pPr>
            <a:r>
              <a:rPr lang="en" sz="2100"/>
              <a:t>Follows current freshman football players throughout football career in high school</a:t>
            </a:r>
            <a:r>
              <a:rPr lang="en"/>
              <a:t/>
            </a:r>
            <a:br>
              <a:rPr lang="en"/>
            </a:br>
            <a:endParaRPr/>
          </a:p>
        </p:txBody>
      </p:sp>
      <p:pic>
        <p:nvPicPr>
          <p:cNvPr id="150" name="Shape 150"/>
          <p:cNvPicPr preferRelativeResize="0"/>
          <p:nvPr/>
        </p:nvPicPr>
        <p:blipFill>
          <a:blip r:embed="rId4">
            <a:alphaModFix/>
          </a:blip>
          <a:stretch>
            <a:fillRect/>
          </a:stretch>
        </p:blipFill>
        <p:spPr>
          <a:xfrm flipH="1">
            <a:off x="5944198" y="2837325"/>
            <a:ext cx="1418375" cy="1702050"/>
          </a:xfrm>
          <a:prstGeom prst="rect">
            <a:avLst/>
          </a:prstGeom>
          <a:noFill/>
          <a:ln>
            <a:noFill/>
          </a:ln>
        </p:spPr>
      </p:pic>
      <p:pic>
        <p:nvPicPr>
          <p:cNvPr id="151" name="Shape 151" descr="Screen Shot 2017-10-25 at 8.45.38 PM.png"/>
          <p:cNvPicPr preferRelativeResize="0"/>
          <p:nvPr/>
        </p:nvPicPr>
        <p:blipFill>
          <a:blip r:embed="rId5">
            <a:alphaModFix/>
          </a:blip>
          <a:stretch>
            <a:fillRect/>
          </a:stretch>
        </p:blipFill>
        <p:spPr>
          <a:xfrm>
            <a:off x="7457550" y="2066842"/>
            <a:ext cx="1418375" cy="19341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idx="4294967295"/>
          </p:nvPr>
        </p:nvSpPr>
        <p:spPr>
          <a:xfrm>
            <a:off x="699250" y="532675"/>
            <a:ext cx="76884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0"/>
              <a:t>THANK YOU!</a:t>
            </a:r>
            <a:endParaRPr sz="1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30000" y="1166250"/>
            <a:ext cx="3404100" cy="1687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a:t>What do we do in the research class?</a:t>
            </a:r>
            <a:endParaRPr sz="4400"/>
          </a:p>
          <a:p>
            <a:pPr marL="0" lvl="0" indent="0" rtl="0">
              <a:spcBef>
                <a:spcPts val="0"/>
              </a:spcBef>
              <a:spcAft>
                <a:spcPts val="0"/>
              </a:spcAft>
              <a:buNone/>
            </a:pPr>
            <a:endParaRPr sz="4400"/>
          </a:p>
        </p:txBody>
      </p:sp>
      <p:sp>
        <p:nvSpPr>
          <p:cNvPr id="93" name="Shape 93"/>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457200" lvl="0" indent="-361950" rtl="0">
              <a:spcBef>
                <a:spcPts val="0"/>
              </a:spcBef>
              <a:spcAft>
                <a:spcPts val="0"/>
              </a:spcAft>
              <a:buSzPts val="2100"/>
              <a:buChar char="●"/>
            </a:pPr>
            <a:r>
              <a:rPr lang="en" sz="2100"/>
              <a:t>Given a broad topic to investigate</a:t>
            </a:r>
            <a:endParaRPr sz="2100"/>
          </a:p>
          <a:p>
            <a:pPr marL="457200" lvl="0" indent="-361950" rtl="0">
              <a:spcBef>
                <a:spcPts val="0"/>
              </a:spcBef>
              <a:spcAft>
                <a:spcPts val="0"/>
              </a:spcAft>
              <a:buSzPts val="2100"/>
              <a:buChar char="●"/>
            </a:pPr>
            <a:r>
              <a:rPr lang="en" sz="2100"/>
              <a:t>Conduct independent research </a:t>
            </a:r>
            <a:endParaRPr sz="2100"/>
          </a:p>
          <a:p>
            <a:pPr marL="457200" lvl="0" indent="-361950" rtl="0">
              <a:spcBef>
                <a:spcPts val="0"/>
              </a:spcBef>
              <a:spcAft>
                <a:spcPts val="0"/>
              </a:spcAft>
              <a:buSzPts val="2100"/>
              <a:buChar char="●"/>
            </a:pPr>
            <a:r>
              <a:rPr lang="en" sz="2100"/>
              <a:t>Learn to create a properly formatted research paper</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729450" y="11662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Class Syllabus</a:t>
            </a:r>
            <a:endParaRPr sz="3600"/>
          </a:p>
        </p:txBody>
      </p:sp>
      <p:sp>
        <p:nvSpPr>
          <p:cNvPr id="99" name="Shape 99"/>
          <p:cNvSpPr txBox="1">
            <a:spLocks noGrp="1"/>
          </p:cNvSpPr>
          <p:nvPr>
            <p:ph type="body" idx="1"/>
          </p:nvPr>
        </p:nvSpPr>
        <p:spPr>
          <a:xfrm>
            <a:off x="729325" y="1850275"/>
            <a:ext cx="3774300" cy="2261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Semester 1</a:t>
            </a:r>
            <a:endParaRPr sz="1800"/>
          </a:p>
          <a:p>
            <a:pPr marL="914400" lvl="1" indent="-342900" rtl="0">
              <a:spcBef>
                <a:spcPts val="0"/>
              </a:spcBef>
              <a:spcAft>
                <a:spcPts val="0"/>
              </a:spcAft>
              <a:buSzPts val="1800"/>
              <a:buChar char="○"/>
            </a:pPr>
            <a:r>
              <a:rPr lang="en" sz="1800"/>
              <a:t>Focus on independent work</a:t>
            </a:r>
            <a:endParaRPr sz="1800"/>
          </a:p>
          <a:p>
            <a:pPr marL="1371600" lvl="2" indent="-342900" rtl="0">
              <a:spcBef>
                <a:spcPts val="0"/>
              </a:spcBef>
              <a:spcAft>
                <a:spcPts val="0"/>
              </a:spcAft>
              <a:buSzPts val="1800"/>
              <a:buChar char="■"/>
            </a:pPr>
            <a:r>
              <a:rPr lang="en" sz="1800"/>
              <a:t>5 hours weekly homework of independent research</a:t>
            </a:r>
            <a:endParaRPr sz="1800"/>
          </a:p>
          <a:p>
            <a:pPr marL="914400" lvl="1" indent="-342900" rtl="0">
              <a:spcBef>
                <a:spcPts val="0"/>
              </a:spcBef>
              <a:spcAft>
                <a:spcPts val="0"/>
              </a:spcAft>
              <a:buSzPts val="1800"/>
              <a:buChar char="○"/>
            </a:pPr>
            <a:r>
              <a:rPr lang="en" sz="1800"/>
              <a:t>Individual research papers</a:t>
            </a:r>
            <a:endParaRPr sz="1800"/>
          </a:p>
          <a:p>
            <a:pPr marL="914400" lvl="1" indent="-342900" rtl="0">
              <a:spcBef>
                <a:spcPts val="0"/>
              </a:spcBef>
              <a:spcAft>
                <a:spcPts val="0"/>
              </a:spcAft>
              <a:buSzPts val="1800"/>
              <a:buChar char="○"/>
            </a:pPr>
            <a:r>
              <a:rPr lang="en" sz="1800"/>
              <a:t>Self-led</a:t>
            </a:r>
            <a:endParaRPr sz="1800"/>
          </a:p>
        </p:txBody>
      </p:sp>
      <p:sp>
        <p:nvSpPr>
          <p:cNvPr id="100" name="Shape 100"/>
          <p:cNvSpPr txBox="1">
            <a:spLocks noGrp="1"/>
          </p:cNvSpPr>
          <p:nvPr>
            <p:ph type="body" idx="2"/>
          </p:nvPr>
        </p:nvSpPr>
        <p:spPr>
          <a:xfrm>
            <a:off x="4643604" y="1850275"/>
            <a:ext cx="3774300" cy="2261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Semester 2</a:t>
            </a:r>
            <a:endParaRPr sz="1800"/>
          </a:p>
          <a:p>
            <a:pPr marL="914400" lvl="1" indent="-342900" rtl="0">
              <a:spcBef>
                <a:spcPts val="0"/>
              </a:spcBef>
              <a:spcAft>
                <a:spcPts val="0"/>
              </a:spcAft>
              <a:buSzPts val="1800"/>
              <a:buChar char="○"/>
            </a:pPr>
            <a:r>
              <a:rPr lang="en" sz="1800"/>
              <a:t>Focus on group work</a:t>
            </a:r>
            <a:endParaRPr sz="1800"/>
          </a:p>
          <a:p>
            <a:pPr marL="1371600" lvl="2" indent="-342900" rtl="0">
              <a:spcBef>
                <a:spcPts val="0"/>
              </a:spcBef>
              <a:spcAft>
                <a:spcPts val="0"/>
              </a:spcAft>
              <a:buSzPts val="1800"/>
              <a:buChar char="■"/>
            </a:pPr>
            <a:r>
              <a:rPr lang="en" sz="1800"/>
              <a:t>Still doing 5 hours weekly homework of independent research</a:t>
            </a:r>
            <a:endParaRPr sz="1800"/>
          </a:p>
          <a:p>
            <a:pPr marL="914400" lvl="1" indent="-342900" rtl="0">
              <a:spcBef>
                <a:spcPts val="0"/>
              </a:spcBef>
              <a:spcAft>
                <a:spcPts val="0"/>
              </a:spcAft>
              <a:buSzPts val="1800"/>
              <a:buChar char="○"/>
            </a:pPr>
            <a:r>
              <a:rPr lang="en" sz="1800"/>
              <a:t>Synthesized research paper</a:t>
            </a:r>
            <a:endParaRPr sz="1800"/>
          </a:p>
          <a:p>
            <a:pPr marL="914400" lvl="1" indent="-342900" rtl="0">
              <a:spcBef>
                <a:spcPts val="0"/>
              </a:spcBef>
              <a:spcAft>
                <a:spcPts val="0"/>
              </a:spcAft>
              <a:buSzPts val="1800"/>
              <a:buChar char="○"/>
            </a:pPr>
            <a:r>
              <a:rPr lang="en" sz="1800"/>
              <a:t>Group-led</a:t>
            </a:r>
            <a:endParaRPr sz="1800"/>
          </a:p>
          <a:p>
            <a:pPr marL="914400" lvl="1" indent="-342900" rtl="0">
              <a:spcBef>
                <a:spcPts val="0"/>
              </a:spcBef>
              <a:spcAft>
                <a:spcPts val="0"/>
              </a:spcAft>
              <a:buSzPts val="1800"/>
              <a:buChar char="○"/>
            </a:pPr>
            <a:r>
              <a:rPr lang="en" sz="1800"/>
              <a:t>Science Fair</a:t>
            </a:r>
            <a:endParaRPr sz="1800"/>
          </a:p>
          <a:p>
            <a:pPr marL="0" lvl="0" indent="0">
              <a:spcBef>
                <a:spcPts val="1600"/>
              </a:spcBef>
              <a:spcAft>
                <a:spcPts val="160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Benefits of Joining the Class</a:t>
            </a:r>
            <a:endParaRPr sz="3600"/>
          </a:p>
        </p:txBody>
      </p:sp>
      <p:sp>
        <p:nvSpPr>
          <p:cNvPr id="106" name="Shape 106"/>
          <p:cNvSpPr txBox="1">
            <a:spLocks noGrp="1"/>
          </p:cNvSpPr>
          <p:nvPr>
            <p:ph type="body" idx="1"/>
          </p:nvPr>
        </p:nvSpPr>
        <p:spPr>
          <a:xfrm>
            <a:off x="729450" y="1850275"/>
            <a:ext cx="5441700" cy="22611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SzPts val="2200"/>
              <a:buChar char="●"/>
            </a:pPr>
            <a:r>
              <a:rPr lang="en" sz="2200"/>
              <a:t>CTE class credit for Academy</a:t>
            </a:r>
            <a:endParaRPr sz="2200"/>
          </a:p>
          <a:p>
            <a:pPr marL="457200" lvl="0" indent="-368300" rtl="0">
              <a:spcBef>
                <a:spcPts val="0"/>
              </a:spcBef>
              <a:spcAft>
                <a:spcPts val="0"/>
              </a:spcAft>
              <a:buSzPts val="2200"/>
              <a:buChar char="●"/>
            </a:pPr>
            <a:r>
              <a:rPr lang="en" sz="2200"/>
              <a:t>Easy commitment</a:t>
            </a:r>
            <a:endParaRPr sz="2200"/>
          </a:p>
          <a:p>
            <a:pPr marL="914400" lvl="1" indent="-368300" rtl="0">
              <a:spcBef>
                <a:spcPts val="0"/>
              </a:spcBef>
              <a:spcAft>
                <a:spcPts val="0"/>
              </a:spcAft>
              <a:buSzPts val="2200"/>
              <a:buChar char="○"/>
            </a:pPr>
            <a:r>
              <a:rPr lang="en" sz="2200"/>
              <a:t>Meets once a week (either snack, lunch, or before school)</a:t>
            </a:r>
            <a:endParaRPr sz="2200"/>
          </a:p>
          <a:p>
            <a:pPr marL="457200" lvl="0" indent="-368300" rtl="0">
              <a:spcBef>
                <a:spcPts val="0"/>
              </a:spcBef>
              <a:spcAft>
                <a:spcPts val="0"/>
              </a:spcAft>
              <a:buSzPts val="2200"/>
              <a:buChar char="●"/>
            </a:pPr>
            <a:r>
              <a:rPr lang="en" sz="2200"/>
              <a:t>Flexibility</a:t>
            </a:r>
            <a:endParaRPr sz="2200"/>
          </a:p>
          <a:p>
            <a:pPr marL="914400" lvl="1" indent="-368300" rtl="0">
              <a:spcBef>
                <a:spcPts val="0"/>
              </a:spcBef>
              <a:spcAft>
                <a:spcPts val="0"/>
              </a:spcAft>
              <a:buSzPts val="2200"/>
              <a:buChar char="○"/>
            </a:pPr>
            <a:r>
              <a:rPr lang="en" sz="2200"/>
              <a:t>Can be taken either first semester, second semester, or both</a:t>
            </a:r>
            <a:endParaRPr sz="2200"/>
          </a:p>
        </p:txBody>
      </p:sp>
      <p:pic>
        <p:nvPicPr>
          <p:cNvPr id="107" name="Shape 107"/>
          <p:cNvPicPr preferRelativeResize="0"/>
          <p:nvPr/>
        </p:nvPicPr>
        <p:blipFill>
          <a:blip r:embed="rId3">
            <a:alphaModFix/>
          </a:blip>
          <a:stretch>
            <a:fillRect/>
          </a:stretch>
        </p:blipFill>
        <p:spPr>
          <a:xfrm>
            <a:off x="6696825" y="1888350"/>
            <a:ext cx="2282700" cy="244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rot="5400000">
            <a:off x="3615237" y="849913"/>
            <a:ext cx="4652526" cy="3934650"/>
          </a:xfrm>
          <a:prstGeom prst="rect">
            <a:avLst/>
          </a:prstGeom>
          <a:noFill/>
          <a:ln>
            <a:noFill/>
          </a:ln>
        </p:spPr>
      </p:pic>
      <p:sp>
        <p:nvSpPr>
          <p:cNvPr id="113" name="Shape 113"/>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Research Focus</a:t>
            </a:r>
            <a:endParaRPr sz="3600"/>
          </a:p>
        </p:txBody>
      </p:sp>
      <p:sp>
        <p:nvSpPr>
          <p:cNvPr id="114" name="Shape 114"/>
          <p:cNvSpPr txBox="1">
            <a:spLocks noGrp="1"/>
          </p:cNvSpPr>
          <p:nvPr>
            <p:ph type="body" idx="1"/>
          </p:nvPr>
        </p:nvSpPr>
        <p:spPr>
          <a:xfrm>
            <a:off x="729450" y="1850275"/>
            <a:ext cx="3942600" cy="22611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Epigenetics</a:t>
            </a:r>
            <a:endParaRPr sz="2400"/>
          </a:p>
          <a:p>
            <a:pPr marL="914400" lvl="1" indent="-381000" rtl="0">
              <a:spcBef>
                <a:spcPts val="0"/>
              </a:spcBef>
              <a:spcAft>
                <a:spcPts val="0"/>
              </a:spcAft>
              <a:buSzPts val="2400"/>
              <a:buChar char="○"/>
            </a:pPr>
            <a:r>
              <a:rPr lang="en" sz="2400"/>
              <a:t>APOE e4 variant</a:t>
            </a:r>
            <a:endParaRPr sz="2400"/>
          </a:p>
          <a:p>
            <a:pPr marL="914400" lvl="1" indent="-381000" rtl="0">
              <a:spcBef>
                <a:spcPts val="0"/>
              </a:spcBef>
              <a:spcAft>
                <a:spcPts val="0"/>
              </a:spcAft>
              <a:buSzPts val="2400"/>
              <a:buChar char="○"/>
            </a:pPr>
            <a:r>
              <a:rPr lang="en" sz="2400"/>
              <a:t>ALOX5</a:t>
            </a:r>
            <a:endParaRPr sz="2400"/>
          </a:p>
          <a:p>
            <a:pPr marL="457200" lvl="0" indent="-381000" rtl="0">
              <a:spcBef>
                <a:spcPts val="0"/>
              </a:spcBef>
              <a:spcAft>
                <a:spcPts val="0"/>
              </a:spcAft>
              <a:buSzPts val="2400"/>
              <a:buChar char="●"/>
            </a:pPr>
            <a:r>
              <a:rPr lang="en" sz="2400"/>
              <a:t>Nutrigenetics</a:t>
            </a:r>
            <a:endParaRPr sz="2400"/>
          </a:p>
          <a:p>
            <a:pPr marL="457200" lvl="0" indent="-381000">
              <a:spcBef>
                <a:spcPts val="0"/>
              </a:spcBef>
              <a:spcAft>
                <a:spcPts val="0"/>
              </a:spcAft>
              <a:buSzPts val="2400"/>
              <a:buChar char="●"/>
            </a:pPr>
            <a:r>
              <a:rPr lang="en" sz="2400"/>
              <a:t>Concussions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Purpose</a:t>
            </a:r>
            <a:endParaRPr sz="3600"/>
          </a:p>
        </p:txBody>
      </p:sp>
      <p:sp>
        <p:nvSpPr>
          <p:cNvPr id="120" name="Shape 120"/>
          <p:cNvSpPr txBox="1">
            <a:spLocks noGrp="1"/>
          </p:cNvSpPr>
          <p:nvPr>
            <p:ph type="body" idx="1"/>
          </p:nvPr>
        </p:nvSpPr>
        <p:spPr>
          <a:xfrm>
            <a:off x="729450" y="1850275"/>
            <a:ext cx="4498800" cy="2261100"/>
          </a:xfrm>
          <a:prstGeom prst="rect">
            <a:avLst/>
          </a:prstGeom>
        </p:spPr>
        <p:txBody>
          <a:bodyPr spcFirstLastPara="1" wrap="square" lIns="91425" tIns="91425" rIns="91425" bIns="91425" anchor="t" anchorCtr="0">
            <a:noAutofit/>
          </a:bodyPr>
          <a:lstStyle/>
          <a:p>
            <a:pPr marL="457200" lvl="0" indent="-361950" rtl="0">
              <a:spcBef>
                <a:spcPts val="0"/>
              </a:spcBef>
              <a:spcAft>
                <a:spcPts val="0"/>
              </a:spcAft>
              <a:buSzPts val="2100"/>
              <a:buChar char="●"/>
            </a:pPr>
            <a:r>
              <a:rPr lang="en" sz="2100"/>
              <a:t>Clarify and identify relationship between genetics and concussions</a:t>
            </a:r>
            <a:endParaRPr sz="2100"/>
          </a:p>
          <a:p>
            <a:pPr marL="457200" lvl="0" indent="-361950" rtl="0">
              <a:spcBef>
                <a:spcPts val="0"/>
              </a:spcBef>
              <a:spcAft>
                <a:spcPts val="0"/>
              </a:spcAft>
              <a:buSzPts val="2100"/>
              <a:buChar char="●"/>
            </a:pPr>
            <a:r>
              <a:rPr lang="en" sz="2100"/>
              <a:t>Recognized the dangers and long term effects of concussions</a:t>
            </a:r>
            <a:endParaRPr sz="2100"/>
          </a:p>
          <a:p>
            <a:pPr marL="457200" lvl="0" indent="-361950" rtl="0">
              <a:spcBef>
                <a:spcPts val="0"/>
              </a:spcBef>
              <a:spcAft>
                <a:spcPts val="0"/>
              </a:spcAft>
              <a:buSzPts val="2100"/>
              <a:buChar char="●"/>
            </a:pPr>
            <a:r>
              <a:rPr lang="en" sz="2100"/>
              <a:t>Find potential methods to minimize these effects</a:t>
            </a:r>
            <a:endParaRPr sz="2100">
              <a:solidFill>
                <a:srgbClr val="000000"/>
              </a:solidFill>
              <a:latin typeface="Times New Roman"/>
              <a:ea typeface="Times New Roman"/>
              <a:cs typeface="Times New Roman"/>
              <a:sym typeface="Times New Roman"/>
            </a:endParaRPr>
          </a:p>
          <a:p>
            <a:pPr marL="0" lvl="0" indent="0">
              <a:spcBef>
                <a:spcPts val="1600"/>
              </a:spcBef>
              <a:spcAft>
                <a:spcPts val="1600"/>
              </a:spcAft>
              <a:buNone/>
            </a:pPr>
            <a:endParaRPr sz="2100"/>
          </a:p>
        </p:txBody>
      </p:sp>
      <p:pic>
        <p:nvPicPr>
          <p:cNvPr id="121" name="Shape 121"/>
          <p:cNvPicPr preferRelativeResize="0"/>
          <p:nvPr/>
        </p:nvPicPr>
        <p:blipFill>
          <a:blip r:embed="rId3">
            <a:alphaModFix/>
          </a:blip>
          <a:stretch>
            <a:fillRect/>
          </a:stretch>
        </p:blipFill>
        <p:spPr>
          <a:xfrm>
            <a:off x="5430775" y="1507525"/>
            <a:ext cx="3063575" cy="3214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What are concussions?</a:t>
            </a:r>
            <a:endParaRPr sz="3600"/>
          </a:p>
        </p:txBody>
      </p:sp>
      <p:sp>
        <p:nvSpPr>
          <p:cNvPr id="127" name="Shape 127"/>
          <p:cNvSpPr txBox="1">
            <a:spLocks noGrp="1"/>
          </p:cNvSpPr>
          <p:nvPr>
            <p:ph type="body" idx="1"/>
          </p:nvPr>
        </p:nvSpPr>
        <p:spPr>
          <a:xfrm>
            <a:off x="729450" y="1833950"/>
            <a:ext cx="7688700" cy="2261100"/>
          </a:xfrm>
          <a:prstGeom prst="rect">
            <a:avLst/>
          </a:prstGeom>
        </p:spPr>
        <p:txBody>
          <a:bodyPr spcFirstLastPara="1" wrap="square" lIns="91425" tIns="91425" rIns="91425" bIns="91425" anchor="t" anchorCtr="0">
            <a:noAutofit/>
          </a:bodyPr>
          <a:lstStyle/>
          <a:p>
            <a:pPr marL="457200" lvl="0" indent="-361950" rtl="0">
              <a:spcBef>
                <a:spcPts val="0"/>
              </a:spcBef>
              <a:spcAft>
                <a:spcPts val="0"/>
              </a:spcAft>
              <a:buSzPts val="2100"/>
              <a:buChar char="●"/>
            </a:pPr>
            <a:r>
              <a:rPr lang="en" sz="2100"/>
              <a:t>a type of traumatic brain injury—or TBI—caused by a bump, blow, or jolt to the head</a:t>
            </a:r>
            <a:endParaRPr sz="2100"/>
          </a:p>
        </p:txBody>
      </p:sp>
      <p:pic>
        <p:nvPicPr>
          <p:cNvPr id="128" name="Shape 128"/>
          <p:cNvPicPr preferRelativeResize="0"/>
          <p:nvPr/>
        </p:nvPicPr>
        <p:blipFill>
          <a:blip r:embed="rId3">
            <a:alphaModFix/>
          </a:blip>
          <a:stretch>
            <a:fillRect/>
          </a:stretch>
        </p:blipFill>
        <p:spPr>
          <a:xfrm>
            <a:off x="1631825" y="3075148"/>
            <a:ext cx="1961050" cy="1670825"/>
          </a:xfrm>
          <a:prstGeom prst="rect">
            <a:avLst/>
          </a:prstGeom>
          <a:noFill/>
          <a:ln>
            <a:noFill/>
          </a:ln>
        </p:spPr>
      </p:pic>
      <p:pic>
        <p:nvPicPr>
          <p:cNvPr id="129" name="Shape 129"/>
          <p:cNvPicPr preferRelativeResize="0"/>
          <p:nvPr/>
        </p:nvPicPr>
        <p:blipFill>
          <a:blip r:embed="rId4">
            <a:alphaModFix/>
          </a:blip>
          <a:stretch>
            <a:fillRect/>
          </a:stretch>
        </p:blipFill>
        <p:spPr>
          <a:xfrm>
            <a:off x="4862425" y="2298750"/>
            <a:ext cx="3555725" cy="2666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What is Epigenetics?</a:t>
            </a:r>
            <a:endParaRPr sz="3600"/>
          </a:p>
        </p:txBody>
      </p:sp>
      <p:sp>
        <p:nvSpPr>
          <p:cNvPr id="135" name="Shape 135"/>
          <p:cNvSpPr txBox="1">
            <a:spLocks noGrp="1"/>
          </p:cNvSpPr>
          <p:nvPr>
            <p:ph type="body" idx="1"/>
          </p:nvPr>
        </p:nvSpPr>
        <p:spPr>
          <a:xfrm>
            <a:off x="729450" y="2078875"/>
            <a:ext cx="4600200" cy="2698200"/>
          </a:xfrm>
          <a:prstGeom prst="rect">
            <a:avLst/>
          </a:prstGeom>
        </p:spPr>
        <p:txBody>
          <a:bodyPr spcFirstLastPara="1" wrap="square" lIns="91425" tIns="91425" rIns="91425" bIns="91425" anchor="t" anchorCtr="0">
            <a:noAutofit/>
          </a:bodyPr>
          <a:lstStyle/>
          <a:p>
            <a:pPr marL="457200" lvl="0" indent="-361950" rtl="0">
              <a:spcBef>
                <a:spcPts val="0"/>
              </a:spcBef>
              <a:spcAft>
                <a:spcPts val="0"/>
              </a:spcAft>
              <a:buSzPts val="2100"/>
              <a:buChar char="●"/>
            </a:pPr>
            <a:r>
              <a:rPr lang="en" sz="2100"/>
              <a:t>Changes in gene expression that don’t involve changes to the DNA sequence</a:t>
            </a:r>
            <a:endParaRPr sz="2100"/>
          </a:p>
          <a:p>
            <a:pPr marL="457200" lvl="0" indent="-355600" rtl="0">
              <a:spcBef>
                <a:spcPts val="0"/>
              </a:spcBef>
              <a:spcAft>
                <a:spcPts val="0"/>
              </a:spcAft>
              <a:buSzPts val="2000"/>
              <a:buChar char="●"/>
            </a:pPr>
            <a:r>
              <a:rPr lang="en" sz="2100"/>
              <a:t>How the environment impacts gene expression</a:t>
            </a:r>
            <a:r>
              <a:rPr lang="en" sz="2400"/>
              <a:t/>
            </a:r>
            <a:br>
              <a:rPr lang="en" sz="2400"/>
            </a:br>
            <a:endParaRPr/>
          </a:p>
        </p:txBody>
      </p:sp>
      <p:pic>
        <p:nvPicPr>
          <p:cNvPr id="136" name="Shape 136"/>
          <p:cNvPicPr preferRelativeResize="0"/>
          <p:nvPr/>
        </p:nvPicPr>
        <p:blipFill>
          <a:blip r:embed="rId3">
            <a:alphaModFix/>
          </a:blip>
          <a:stretch>
            <a:fillRect/>
          </a:stretch>
        </p:blipFill>
        <p:spPr>
          <a:xfrm>
            <a:off x="5329550" y="1893463"/>
            <a:ext cx="3468400" cy="263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Epigenetic Factors</a:t>
            </a:r>
            <a:endParaRPr/>
          </a:p>
        </p:txBody>
      </p:sp>
      <p:sp>
        <p:nvSpPr>
          <p:cNvPr id="142" name="Shape 14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DNA methylation</a:t>
            </a:r>
            <a:endParaRPr sz="2000"/>
          </a:p>
          <a:p>
            <a:pPr marL="457200" lvl="0" indent="-355600" rtl="0">
              <a:spcBef>
                <a:spcPts val="0"/>
              </a:spcBef>
              <a:spcAft>
                <a:spcPts val="0"/>
              </a:spcAft>
              <a:buSzPts val="2000"/>
              <a:buChar char="●"/>
            </a:pPr>
            <a:r>
              <a:rPr lang="en" sz="2000"/>
              <a:t>Histone modification</a:t>
            </a:r>
            <a:endParaRPr sz="2000"/>
          </a:p>
          <a:p>
            <a:pPr marL="457200" lvl="0" indent="-355600" rtl="0">
              <a:spcBef>
                <a:spcPts val="0"/>
              </a:spcBef>
              <a:spcAft>
                <a:spcPts val="0"/>
              </a:spcAft>
              <a:buSzPts val="2000"/>
              <a:buChar char="●"/>
            </a:pPr>
            <a:r>
              <a:rPr lang="en" sz="2000"/>
              <a:t>Oxidation</a:t>
            </a:r>
            <a:endParaRPr sz="20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Lato</vt:lpstr>
      <vt:lpstr>Raleway</vt:lpstr>
      <vt:lpstr>Times New Roman</vt:lpstr>
      <vt:lpstr>Streamline</vt:lpstr>
      <vt:lpstr>The Research Class</vt:lpstr>
      <vt:lpstr>What do we do in the research class? </vt:lpstr>
      <vt:lpstr>Class Syllabus</vt:lpstr>
      <vt:lpstr>Benefits of Joining the Class</vt:lpstr>
      <vt:lpstr>Research Focus</vt:lpstr>
      <vt:lpstr>Purpose</vt:lpstr>
      <vt:lpstr>What are concussions?</vt:lpstr>
      <vt:lpstr>What is Epigenetics?</vt:lpstr>
      <vt:lpstr>Epigenetic Factors</vt:lpstr>
      <vt:lpstr>CHLA study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 Class</dc:title>
  <dc:creator>CVMed-18</dc:creator>
  <cp:lastModifiedBy>CVMed-18</cp:lastModifiedBy>
  <cp:revision>2</cp:revision>
  <dcterms:modified xsi:type="dcterms:W3CDTF">2018-05-25T23:05:39Z</dcterms:modified>
</cp:coreProperties>
</file>