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y="5143500" cx="9144000"/>
  <p:notesSz cx="6858000" cy="9144000"/>
  <p:embeddedFontLst>
    <p:embeddedFont>
      <p:font typeface="Average"/>
      <p:regular r:id="rId20"/>
    </p:embeddedFont>
    <p:embeddedFont>
      <p:font typeface="Chelsea Market"/>
      <p:regular r:id="rId21"/>
    </p:embeddedFont>
    <p:embeddedFont>
      <p:font typeface="Oswald"/>
      <p:regular r:id="rId22"/>
      <p:bold r:id="rId23"/>
    </p:embeddedFont>
    <p:embeddedFont>
      <p:font typeface="Shojumaru"/>
      <p:regular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Average-regular.fntdata"/><Relationship Id="rId11" Type="http://schemas.openxmlformats.org/officeDocument/2006/relationships/slide" Target="slides/slide7.xml"/><Relationship Id="rId22" Type="http://schemas.openxmlformats.org/officeDocument/2006/relationships/font" Target="fonts/Oswald-regular.fntdata"/><Relationship Id="rId10" Type="http://schemas.openxmlformats.org/officeDocument/2006/relationships/slide" Target="slides/slide6.xml"/><Relationship Id="rId21" Type="http://schemas.openxmlformats.org/officeDocument/2006/relationships/font" Target="fonts/ChelseaMarket-regular.fntdata"/><Relationship Id="rId13" Type="http://schemas.openxmlformats.org/officeDocument/2006/relationships/slide" Target="slides/slide9.xml"/><Relationship Id="rId24" Type="http://schemas.openxmlformats.org/officeDocument/2006/relationships/font" Target="fonts/Shojumaru-regular.fntdata"/><Relationship Id="rId12" Type="http://schemas.openxmlformats.org/officeDocument/2006/relationships/slide" Target="slides/slide8.xml"/><Relationship Id="rId23" Type="http://schemas.openxmlformats.org/officeDocument/2006/relationships/font" Target="fonts/Oswald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Shape 11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Shape 14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Shape 15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Shape 2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Shape 4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Shape 42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Shape 43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6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5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4.jpg"/><Relationship Id="rId4" Type="http://schemas.openxmlformats.org/officeDocument/2006/relationships/image" Target="../media/image8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9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jpg"/><Relationship Id="rId4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ctrTitle"/>
          </p:nvPr>
        </p:nvSpPr>
        <p:spPr>
          <a:xfrm>
            <a:off x="671250" y="437325"/>
            <a:ext cx="7801500" cy="2319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Shojumaru"/>
                <a:ea typeface="Shojumaru"/>
                <a:cs typeface="Shojumaru"/>
                <a:sym typeface="Shojumaru"/>
              </a:rPr>
              <a:t>Medical Terminology, EKG, HIt and</a:t>
            </a:r>
            <a:endParaRPr sz="3600">
              <a:latin typeface="Shojumaru"/>
              <a:ea typeface="Shojumaru"/>
              <a:cs typeface="Shojumaru"/>
              <a:sym typeface="Shojumaru"/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Shojumaru"/>
                <a:ea typeface="Shojumaru"/>
                <a:cs typeface="Shojumaru"/>
                <a:sym typeface="Shojumaru"/>
              </a:rPr>
              <a:t>Medical Records</a:t>
            </a:r>
            <a:endParaRPr sz="3600">
              <a:latin typeface="Shojumaru"/>
              <a:ea typeface="Shojumaru"/>
              <a:cs typeface="Shojumaru"/>
              <a:sym typeface="Shojumaru"/>
            </a:endParaRPr>
          </a:p>
        </p:txBody>
      </p:sp>
      <p:sp>
        <p:nvSpPr>
          <p:cNvPr id="60" name="Shape 60"/>
          <p:cNvSpPr txBox="1"/>
          <p:nvPr>
            <p:ph idx="1" type="subTitle"/>
          </p:nvPr>
        </p:nvSpPr>
        <p:spPr>
          <a:xfrm>
            <a:off x="335550" y="3439945"/>
            <a:ext cx="8472900" cy="65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latin typeface="Chelsea Market"/>
                <a:ea typeface="Chelsea Market"/>
                <a:cs typeface="Chelsea Market"/>
                <a:sym typeface="Chelsea Market"/>
              </a:rPr>
              <a:t>By: Maika Segarra, Khris Rodriguez, Mary Zakaryan and Melody Goral</a:t>
            </a:r>
            <a:endParaRPr sz="2800"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jumaru"/>
                <a:ea typeface="Shojumaru"/>
                <a:cs typeface="Shojumaru"/>
                <a:sym typeface="Shojumaru"/>
              </a:rPr>
              <a:t>About the class</a:t>
            </a:r>
            <a:endParaRPr>
              <a:latin typeface="Shojumaru"/>
              <a:ea typeface="Shojumaru"/>
              <a:cs typeface="Shojumaru"/>
              <a:sym typeface="Shojumaru"/>
            </a:endParaRPr>
          </a:p>
        </p:txBody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Font typeface="Chelsea Market"/>
              <a:buChar char="●"/>
            </a:pPr>
            <a:r>
              <a:rPr lang="en" sz="2400">
                <a:latin typeface="Chelsea Market"/>
                <a:ea typeface="Chelsea Market"/>
                <a:cs typeface="Chelsea Market"/>
                <a:sym typeface="Chelsea Market"/>
              </a:rPr>
              <a:t>Basic nursing class</a:t>
            </a:r>
            <a:endParaRPr sz="24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Font typeface="Chelsea Market"/>
              <a:buChar char="●"/>
            </a:pPr>
            <a:r>
              <a:rPr lang="en" sz="2400">
                <a:latin typeface="Chelsea Market"/>
                <a:ea typeface="Chelsea Market"/>
                <a:cs typeface="Chelsea Market"/>
                <a:sym typeface="Chelsea Market"/>
              </a:rPr>
              <a:t>Teaches how to identify heart rate stripes and what type of heart rate it is </a:t>
            </a:r>
            <a:endParaRPr sz="24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Font typeface="Chelsea Market"/>
              <a:buChar char="●"/>
            </a:pPr>
            <a:r>
              <a:rPr lang="en" sz="2400">
                <a:latin typeface="Chelsea Market"/>
                <a:ea typeface="Chelsea Market"/>
                <a:cs typeface="Chelsea Market"/>
                <a:sym typeface="Chelsea Market"/>
              </a:rPr>
              <a:t>What type of heart disease a patient is diagnosed with and treatments</a:t>
            </a:r>
            <a:endParaRPr sz="24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Font typeface="Chelsea Market"/>
              <a:buChar char="●"/>
            </a:pPr>
            <a:r>
              <a:rPr lang="en" sz="2400">
                <a:latin typeface="Chelsea Market"/>
                <a:ea typeface="Chelsea Market"/>
                <a:cs typeface="Chelsea Market"/>
                <a:sym typeface="Chelsea Market"/>
              </a:rPr>
              <a:t>Designed to provide an overview and introduce the novice healthcare provider to the basics of electrocardiography (EKG).</a:t>
            </a:r>
            <a:endParaRPr sz="24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descr="Image result for ekg" id="127" name="Shape 1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15800" y="86200"/>
            <a:ext cx="2686050" cy="1609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jumaru"/>
                <a:ea typeface="Shojumaru"/>
                <a:cs typeface="Shojumaru"/>
                <a:sym typeface="Shojumaru"/>
              </a:rPr>
              <a:t>More INfo</a:t>
            </a:r>
            <a:endParaRPr>
              <a:latin typeface="Shojumaru"/>
              <a:ea typeface="Shojumaru"/>
              <a:cs typeface="Shojumaru"/>
              <a:sym typeface="Shojumaru"/>
            </a:endParaRPr>
          </a:p>
        </p:txBody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311700" y="10177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Font typeface="Chelsea Market"/>
              <a:buChar char="●"/>
            </a:pPr>
            <a:r>
              <a:rPr lang="en" sz="2000">
                <a:latin typeface="Chelsea Market"/>
                <a:ea typeface="Chelsea Market"/>
                <a:cs typeface="Chelsea Market"/>
                <a:sym typeface="Chelsea Market"/>
              </a:rPr>
              <a:t>Course content reviews principles of cardiac anatomy, physiology, and electrophysiology which are foundational to course content. </a:t>
            </a:r>
            <a:endParaRPr sz="20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en" sz="2000">
                <a:latin typeface="Chelsea Market"/>
                <a:ea typeface="Chelsea Market"/>
                <a:cs typeface="Chelsea Market"/>
                <a:sym typeface="Chelsea Market"/>
              </a:rPr>
              <a:t>Includes cardiac hemodynamics, proper lead placement to obtain EKG waveforms, waveform identification, rate calculation, normal rhythm, and arrhythmia recognition and treatment</a:t>
            </a:r>
            <a:r>
              <a:rPr lang="en" sz="2000"/>
              <a:t>.</a:t>
            </a:r>
            <a:endParaRPr sz="2000"/>
          </a:p>
          <a:p>
            <a:pPr indent="0" lvl="0" marL="0" rt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000"/>
          </a:p>
        </p:txBody>
      </p:sp>
      <p:pic>
        <p:nvPicPr>
          <p:cNvPr descr="Image result for electrophysiology" id="134" name="Shape 1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21175" y="3348675"/>
            <a:ext cx="3301650" cy="1530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jumaru"/>
                <a:ea typeface="Shojumaru"/>
                <a:cs typeface="Shojumaru"/>
                <a:sym typeface="Shojumaru"/>
              </a:rPr>
              <a:t>Pictures</a:t>
            </a:r>
            <a:endParaRPr>
              <a:latin typeface="Shojumaru"/>
              <a:ea typeface="Shojumaru"/>
              <a:cs typeface="Shojumaru"/>
              <a:sym typeface="Shojumaru"/>
            </a:endParaRPr>
          </a:p>
        </p:txBody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descr="Image result for different ekg readings" id="141" name="Shape 1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7850" y="1152476"/>
            <a:ext cx="7620074" cy="3578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helsea Market"/>
                <a:ea typeface="Chelsea Market"/>
                <a:cs typeface="Chelsea Market"/>
                <a:sym typeface="Chelsea Market"/>
              </a:rPr>
              <a:t>HIT - Disease Process </a:t>
            </a:r>
            <a:endParaRPr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sp>
        <p:nvSpPr>
          <p:cNvPr id="147" name="Shape 14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Char char="●"/>
            </a:pPr>
            <a:r>
              <a:rPr lang="en" sz="3000">
                <a:latin typeface="Chelsea Market"/>
                <a:ea typeface="Chelsea Market"/>
                <a:cs typeface="Chelsea Market"/>
                <a:sym typeface="Chelsea Market"/>
              </a:rPr>
              <a:t>Teacher : Mrs. Perera</a:t>
            </a:r>
            <a:endParaRPr sz="30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Char char="●"/>
            </a:pPr>
            <a:r>
              <a:rPr lang="en" sz="3000">
                <a:latin typeface="Chelsea Market"/>
                <a:ea typeface="Chelsea Market"/>
                <a:cs typeface="Chelsea Market"/>
                <a:sym typeface="Chelsea Market"/>
              </a:rPr>
              <a:t>Class is held on Mondays from 3:30-4:40 at CV</a:t>
            </a:r>
            <a:endParaRPr sz="30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419100" lvl="0" marL="45720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Char char="●"/>
            </a:pPr>
            <a:r>
              <a:rPr lang="en" sz="3000">
                <a:latin typeface="Chelsea Market"/>
                <a:ea typeface="Chelsea Market"/>
                <a:cs typeface="Chelsea Market"/>
                <a:sym typeface="Chelsea Market"/>
              </a:rPr>
              <a:t>Uses Canvas for assignments</a:t>
            </a:r>
            <a:endParaRPr sz="3000"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pic>
        <p:nvPicPr>
          <p:cNvPr id="148" name="Shape 1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84188" y="3530638"/>
            <a:ext cx="4410075" cy="1038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helsea Market"/>
                <a:ea typeface="Chelsea Market"/>
                <a:cs typeface="Chelsea Market"/>
                <a:sym typeface="Chelsea Market"/>
              </a:rPr>
              <a:t>About the class</a:t>
            </a:r>
            <a:endParaRPr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Char char="●"/>
            </a:pPr>
            <a:r>
              <a:rPr lang="en" sz="3000">
                <a:latin typeface="Chelsea Market"/>
                <a:ea typeface="Chelsea Market"/>
                <a:cs typeface="Chelsea Market"/>
                <a:sym typeface="Chelsea Market"/>
              </a:rPr>
              <a:t>Provides information about our body</a:t>
            </a:r>
            <a:endParaRPr sz="30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Char char="●"/>
            </a:pPr>
            <a:r>
              <a:rPr lang="en" sz="3000">
                <a:latin typeface="Chelsea Market"/>
                <a:ea typeface="Chelsea Market"/>
                <a:cs typeface="Chelsea Market"/>
                <a:sym typeface="Chelsea Market"/>
              </a:rPr>
              <a:t>Types of diseases and prognosis treatments</a:t>
            </a:r>
            <a:endParaRPr sz="30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419100" lvl="0" marL="45720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Char char="●"/>
            </a:pPr>
            <a:r>
              <a:rPr lang="en" sz="3000">
                <a:latin typeface="Chelsea Market"/>
                <a:ea typeface="Chelsea Market"/>
                <a:cs typeface="Chelsea Market"/>
                <a:sym typeface="Chelsea Market"/>
              </a:rPr>
              <a:t>Combines pathophysiology and pharmacology</a:t>
            </a:r>
            <a:endParaRPr sz="3000"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pic>
        <p:nvPicPr>
          <p:cNvPr id="155" name="Shape 1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27300" y="3373075"/>
            <a:ext cx="3430325" cy="1674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latin typeface="Shojumaru"/>
                <a:ea typeface="Shojumaru"/>
                <a:cs typeface="Shojumaru"/>
                <a:sym typeface="Shojumaru"/>
              </a:rPr>
              <a:t>Thanks for listening!!!!!</a:t>
            </a:r>
            <a:endParaRPr sz="6000">
              <a:latin typeface="Shojumaru"/>
              <a:ea typeface="Shojumaru"/>
              <a:cs typeface="Shojumaru"/>
              <a:sym typeface="Shojumaru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/>
          <p:nvPr>
            <p:ph type="title"/>
          </p:nvPr>
        </p:nvSpPr>
        <p:spPr>
          <a:xfrm>
            <a:off x="311700" y="265050"/>
            <a:ext cx="8520600" cy="70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jumaru"/>
                <a:ea typeface="Shojumaru"/>
                <a:cs typeface="Shojumaru"/>
                <a:sym typeface="Shojumaru"/>
              </a:rPr>
              <a:t>Objective</a:t>
            </a:r>
            <a:endParaRPr>
              <a:latin typeface="Shojumaru"/>
              <a:ea typeface="Shojumaru"/>
              <a:cs typeface="Shojumaru"/>
              <a:sym typeface="Shojumaru"/>
            </a:endParaRPr>
          </a:p>
        </p:txBody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46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Chelsea Market"/>
              <a:buChar char="●"/>
            </a:pPr>
            <a:r>
              <a:rPr lang="en" sz="2300">
                <a:latin typeface="Chelsea Market"/>
                <a:ea typeface="Chelsea Market"/>
                <a:cs typeface="Chelsea Market"/>
                <a:sym typeface="Chelsea Market"/>
              </a:rPr>
              <a:t>Bewilder students with strange spelling and </a:t>
            </a:r>
            <a:r>
              <a:rPr lang="en" sz="2300">
                <a:latin typeface="Chelsea Market"/>
                <a:ea typeface="Chelsea Market"/>
                <a:cs typeface="Chelsea Market"/>
                <a:sym typeface="Chelsea Market"/>
              </a:rPr>
              <a:t>pronunciations</a:t>
            </a:r>
            <a:r>
              <a:rPr lang="en" sz="2300">
                <a:latin typeface="Chelsea Market"/>
                <a:ea typeface="Chelsea Market"/>
                <a:cs typeface="Chelsea Market"/>
                <a:sym typeface="Chelsea Market"/>
              </a:rPr>
              <a:t> of medical terms</a:t>
            </a:r>
            <a:endParaRPr sz="23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7465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Chelsea Market"/>
              <a:buChar char="●"/>
            </a:pPr>
            <a:r>
              <a:rPr b="1" lang="en" sz="2300">
                <a:latin typeface="Chelsea Market"/>
                <a:ea typeface="Chelsea Market"/>
                <a:cs typeface="Chelsea Market"/>
                <a:sym typeface="Chelsea Market"/>
              </a:rPr>
              <a:t>Our goal was to successfully learn all medical terms </a:t>
            </a:r>
            <a:endParaRPr sz="23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7465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Font typeface="Chelsea Market"/>
              <a:buChar char="●"/>
            </a:pPr>
            <a:r>
              <a:rPr lang="en" sz="2300">
                <a:latin typeface="Chelsea Market"/>
                <a:ea typeface="Chelsea Market"/>
                <a:cs typeface="Chelsea Market"/>
                <a:sym typeface="Chelsea Market"/>
              </a:rPr>
              <a:t>Allow students to gain hands-on experience with medical records</a:t>
            </a:r>
            <a:endParaRPr sz="2300"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pic>
        <p:nvPicPr>
          <p:cNvPr descr="Image result for medical terminology" id="67" name="Shape 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58325" y="3354425"/>
            <a:ext cx="1647825" cy="16668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result for medical terminology" id="68" name="Shape 6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20300" y="3403763"/>
            <a:ext cx="1568200" cy="156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/>
          <p:nvPr>
            <p:ph type="title"/>
          </p:nvPr>
        </p:nvSpPr>
        <p:spPr>
          <a:xfrm>
            <a:off x="96275" y="537824"/>
            <a:ext cx="9144000" cy="614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jumaru"/>
                <a:ea typeface="Shojumaru"/>
                <a:cs typeface="Shojumaru"/>
                <a:sym typeface="Shojumaru"/>
              </a:rPr>
              <a:t>1st semester: Medical Terminology</a:t>
            </a:r>
            <a:endParaRPr>
              <a:latin typeface="Shojumaru"/>
              <a:ea typeface="Shojumaru"/>
              <a:cs typeface="Shojumaru"/>
              <a:sym typeface="Shojumaru"/>
            </a:endParaRPr>
          </a:p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407968" y="11525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6195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100"/>
              <a:buFont typeface="Chelsea Market"/>
              <a:buAutoNum type="arabicPeriod"/>
            </a:pPr>
            <a:r>
              <a:rPr lang="en" sz="2100">
                <a:latin typeface="Chelsea Market"/>
                <a:ea typeface="Chelsea Market"/>
                <a:cs typeface="Chelsea Market"/>
                <a:sym typeface="Chelsea Market"/>
              </a:rPr>
              <a:t>Teacher: Mrs. Perera</a:t>
            </a:r>
            <a:endParaRPr sz="21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6195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100"/>
              <a:buFont typeface="Chelsea Market"/>
              <a:buAutoNum type="arabicPeriod"/>
            </a:pPr>
            <a:r>
              <a:rPr lang="en" sz="2100">
                <a:latin typeface="Chelsea Market"/>
                <a:ea typeface="Chelsea Market"/>
                <a:cs typeface="Chelsea Market"/>
                <a:sym typeface="Chelsea Market"/>
              </a:rPr>
              <a:t>Dual Enrollment with GCC (earn GCC credit!)</a:t>
            </a:r>
            <a:endParaRPr sz="21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6195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100"/>
              <a:buFont typeface="Chelsea Market"/>
              <a:buAutoNum type="arabicPeriod"/>
            </a:pPr>
            <a:r>
              <a:rPr lang="en" sz="2100">
                <a:latin typeface="Chelsea Market"/>
                <a:ea typeface="Chelsea Market"/>
                <a:cs typeface="Chelsea Market"/>
                <a:sym typeface="Chelsea Market"/>
              </a:rPr>
              <a:t>Tuesdays</a:t>
            </a:r>
            <a:r>
              <a:rPr lang="en" sz="2100">
                <a:latin typeface="Chelsea Market"/>
                <a:ea typeface="Chelsea Market"/>
                <a:cs typeface="Chelsea Market"/>
                <a:sym typeface="Chelsea Market"/>
              </a:rPr>
              <a:t> and Thursdays from 3:15-4:30pm</a:t>
            </a:r>
            <a:endParaRPr sz="21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6195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100"/>
              <a:buFont typeface="Chelsea Market"/>
              <a:buAutoNum type="arabicPeriod"/>
            </a:pPr>
            <a:r>
              <a:rPr lang="en" sz="2100">
                <a:latin typeface="Chelsea Market"/>
                <a:ea typeface="Chelsea Market"/>
                <a:cs typeface="Chelsea Market"/>
                <a:sym typeface="Chelsea Market"/>
              </a:rPr>
              <a:t>Receive a certificate after you have completed the class</a:t>
            </a:r>
            <a:endParaRPr sz="21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6195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100"/>
              <a:buFont typeface="Chelsea Market"/>
              <a:buAutoNum type="arabicPeriod"/>
            </a:pPr>
            <a:r>
              <a:rPr lang="en" sz="2100">
                <a:latin typeface="Chelsea Market"/>
                <a:ea typeface="Chelsea Market"/>
                <a:cs typeface="Chelsea Market"/>
                <a:sym typeface="Chelsea Market"/>
              </a:rPr>
              <a:t>FIVE units</a:t>
            </a:r>
            <a:endParaRPr sz="21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6195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100"/>
              <a:buFont typeface="Chelsea Market"/>
              <a:buAutoNum type="arabicPeriod"/>
            </a:pPr>
            <a:r>
              <a:rPr lang="en" sz="2100">
                <a:latin typeface="Chelsea Market"/>
                <a:ea typeface="Chelsea Market"/>
                <a:cs typeface="Chelsea Market"/>
                <a:sym typeface="Chelsea Market"/>
              </a:rPr>
              <a:t>Use moodle</a:t>
            </a:r>
            <a:endParaRPr sz="2100"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pic>
        <p:nvPicPr>
          <p:cNvPr descr="Image result for gcc glendale" id="75" name="Shape 7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29375" y="3233325"/>
            <a:ext cx="1803025" cy="1803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latin typeface="Shojumaru"/>
                <a:ea typeface="Shojumaru"/>
                <a:cs typeface="Shojumaru"/>
                <a:sym typeface="Shojumaru"/>
              </a:rPr>
              <a:t>About the class</a:t>
            </a:r>
            <a:endParaRPr sz="4000">
              <a:latin typeface="Shojumaru"/>
              <a:ea typeface="Shojumaru"/>
              <a:cs typeface="Shojumaru"/>
              <a:sym typeface="Shojumaru"/>
            </a:endParaRPr>
          </a:p>
        </p:txBody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4290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Chelsea Market"/>
              <a:buChar char="●"/>
            </a:pPr>
            <a:r>
              <a:rPr lang="en">
                <a:latin typeface="Chelsea Market"/>
                <a:ea typeface="Chelsea Market"/>
                <a:cs typeface="Chelsea Market"/>
                <a:sym typeface="Chelsea Market"/>
              </a:rPr>
              <a:t>New class offered in the Academy</a:t>
            </a:r>
            <a:endParaRPr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Font typeface="Chelsea Market"/>
              <a:buChar char="●"/>
            </a:pPr>
            <a:r>
              <a:rPr lang="en">
                <a:latin typeface="Chelsea Market"/>
                <a:ea typeface="Chelsea Market"/>
                <a:cs typeface="Chelsea Market"/>
                <a:sym typeface="Chelsea Market"/>
              </a:rPr>
              <a:t>Correlates with what you learn in:</a:t>
            </a:r>
            <a:endParaRPr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Font typeface="Chelsea Market"/>
              <a:buChar char="○"/>
            </a:pPr>
            <a:r>
              <a:rPr lang="en" sz="1800">
                <a:latin typeface="Chelsea Market"/>
                <a:ea typeface="Chelsea Market"/>
                <a:cs typeface="Chelsea Market"/>
                <a:sym typeface="Chelsea Market"/>
              </a:rPr>
              <a:t>AP Biology</a:t>
            </a:r>
            <a:endParaRPr sz="18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Font typeface="Chelsea Market"/>
              <a:buChar char="○"/>
            </a:pPr>
            <a:r>
              <a:rPr lang="en" sz="1800">
                <a:latin typeface="Chelsea Market"/>
                <a:ea typeface="Chelsea Market"/>
                <a:cs typeface="Chelsea Market"/>
                <a:sym typeface="Chelsea Market"/>
              </a:rPr>
              <a:t>AP Psychology</a:t>
            </a:r>
            <a:endParaRPr sz="18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42900" lvl="1" marL="914400">
              <a:spcBef>
                <a:spcPts val="0"/>
              </a:spcBef>
              <a:spcAft>
                <a:spcPts val="0"/>
              </a:spcAft>
              <a:buSzPts val="1800"/>
              <a:buFont typeface="Chelsea Market"/>
              <a:buChar char="○"/>
            </a:pPr>
            <a:r>
              <a:rPr lang="en" sz="1800">
                <a:latin typeface="Chelsea Market"/>
                <a:ea typeface="Chelsea Market"/>
                <a:cs typeface="Chelsea Market"/>
                <a:sym typeface="Chelsea Market"/>
              </a:rPr>
              <a:t>Physiology Honors</a:t>
            </a:r>
            <a:endParaRPr sz="1800"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pic>
        <p:nvPicPr>
          <p:cNvPr descr="Image result for medical terminology prefix root suffix" id="82" name="Shape 8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64950" y="1629373"/>
            <a:ext cx="3283475" cy="2462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result for prefix root suffix" id="83" name="Shape 8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34300" y="3424350"/>
            <a:ext cx="2847975" cy="1609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311700" y="225275"/>
            <a:ext cx="8520600" cy="62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latin typeface="Shojumaru"/>
                <a:ea typeface="Shojumaru"/>
                <a:cs typeface="Shojumaru"/>
                <a:sym typeface="Shojumaru"/>
              </a:rPr>
              <a:t>About the class</a:t>
            </a:r>
            <a:endParaRPr sz="4000">
              <a:latin typeface="Shojumaru"/>
              <a:ea typeface="Shojumaru"/>
              <a:cs typeface="Shojumaru"/>
              <a:sym typeface="Shojumaru"/>
            </a:endParaRPr>
          </a:p>
        </p:txBody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311700" y="1057410"/>
            <a:ext cx="8520600" cy="372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Font typeface="Chelsea Market"/>
              <a:buChar char="●"/>
            </a:pPr>
            <a:r>
              <a:rPr lang="en" sz="2400">
                <a:latin typeface="Chelsea Market"/>
                <a:ea typeface="Chelsea Market"/>
                <a:cs typeface="Chelsea Market"/>
                <a:sym typeface="Chelsea Market"/>
              </a:rPr>
              <a:t>FIVE exams + individual assignments + group assignments = total grade</a:t>
            </a:r>
            <a:endParaRPr sz="24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810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Font typeface="Chelsea Market"/>
              <a:buChar char="●"/>
            </a:pPr>
            <a:r>
              <a:rPr lang="en" sz="2400">
                <a:latin typeface="Chelsea Market"/>
                <a:ea typeface="Chelsea Market"/>
                <a:cs typeface="Chelsea Market"/>
                <a:sym typeface="Chelsea Market"/>
              </a:rPr>
              <a:t>This is a college level class. Most of the work is independent and really gives a feel of what college will be like.</a:t>
            </a:r>
            <a:endParaRPr sz="2400"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pic>
        <p:nvPicPr>
          <p:cNvPr descr="Image result for stack of books college" id="90" name="Shape 9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16525" y="2870350"/>
            <a:ext cx="2404025" cy="2148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latin typeface="Shojumaru"/>
                <a:ea typeface="Shojumaru"/>
                <a:cs typeface="Shojumaru"/>
                <a:sym typeface="Shojumaru"/>
              </a:rPr>
              <a:t>2nd Semester Medical records</a:t>
            </a:r>
            <a:endParaRPr sz="3200">
              <a:latin typeface="Shojumaru"/>
              <a:ea typeface="Shojumaru"/>
              <a:cs typeface="Shojumaru"/>
              <a:sym typeface="Shojumaru"/>
            </a:endParaRPr>
          </a:p>
        </p:txBody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311700" y="146865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7465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300"/>
              <a:buFont typeface="Chelsea Market"/>
              <a:buChar char="●"/>
            </a:pPr>
            <a:r>
              <a:rPr lang="en" sz="2300">
                <a:latin typeface="Chelsea Market"/>
                <a:ea typeface="Chelsea Market"/>
                <a:cs typeface="Chelsea Market"/>
                <a:sym typeface="Chelsea Market"/>
              </a:rPr>
              <a:t>Also taught by Mrs. Perera</a:t>
            </a:r>
            <a:endParaRPr sz="23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7465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300"/>
              <a:buFont typeface="Chelsea Market"/>
              <a:buChar char="●"/>
            </a:pPr>
            <a:r>
              <a:rPr lang="en" sz="2300">
                <a:latin typeface="Chelsea Market"/>
                <a:ea typeface="Chelsea Market"/>
                <a:cs typeface="Chelsea Market"/>
                <a:sym typeface="Chelsea Market"/>
              </a:rPr>
              <a:t>THREE units</a:t>
            </a:r>
            <a:endParaRPr sz="23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7465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300"/>
              <a:buFont typeface="Chelsea Market"/>
              <a:buChar char="●"/>
            </a:pPr>
            <a:r>
              <a:rPr lang="en" sz="2300">
                <a:latin typeface="Chelsea Market"/>
                <a:ea typeface="Chelsea Market"/>
                <a:cs typeface="Chelsea Market"/>
                <a:sym typeface="Chelsea Market"/>
              </a:rPr>
              <a:t>Receive certificate </a:t>
            </a:r>
            <a:endParaRPr sz="23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7465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300"/>
              <a:buFont typeface="Chelsea Market"/>
              <a:buChar char="●"/>
            </a:pPr>
            <a:r>
              <a:rPr lang="en" sz="2300">
                <a:latin typeface="Chelsea Market"/>
                <a:ea typeface="Chelsea Market"/>
                <a:cs typeface="Chelsea Market"/>
                <a:sym typeface="Chelsea Market"/>
              </a:rPr>
              <a:t>Everything is completed/submitted online through MOODLE</a:t>
            </a:r>
            <a:endParaRPr sz="23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0" lvl="0" marL="0" rtl="0">
              <a:lnSpc>
                <a:spcPct val="15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300"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pic>
        <p:nvPicPr>
          <p:cNvPr descr="Image result for moodle" id="97" name="Shape 9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41350" y="4018275"/>
            <a:ext cx="3409950" cy="866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jumaru"/>
                <a:ea typeface="Shojumaru"/>
                <a:cs typeface="Shojumaru"/>
                <a:sym typeface="Shojumaru"/>
              </a:rPr>
              <a:t>About the class</a:t>
            </a:r>
            <a:endParaRPr>
              <a:latin typeface="Shojumaru"/>
              <a:ea typeface="Shojumaru"/>
              <a:cs typeface="Shojumaru"/>
              <a:sym typeface="Shojumaru"/>
            </a:endParaRPr>
          </a:p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helsea Market"/>
              <a:buChar char="●"/>
            </a:pPr>
            <a:r>
              <a:rPr lang="en" sz="2000">
                <a:latin typeface="Chelsea Market"/>
                <a:ea typeface="Chelsea Market"/>
                <a:cs typeface="Chelsea Market"/>
                <a:sym typeface="Chelsea Market"/>
              </a:rPr>
              <a:t>WEDNESDAY 3:30-5:30pm</a:t>
            </a:r>
            <a:endParaRPr sz="20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556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00"/>
              <a:buFont typeface="Chelsea Market"/>
              <a:buChar char="●"/>
            </a:pPr>
            <a:r>
              <a:rPr lang="en" sz="2000">
                <a:latin typeface="Chelsea Market"/>
                <a:ea typeface="Chelsea Market"/>
                <a:cs typeface="Chelsea Market"/>
                <a:sym typeface="Chelsea Market"/>
              </a:rPr>
              <a:t>Hands-on experience to learn how to record patient information both accurately and efficiently</a:t>
            </a:r>
            <a:endParaRPr sz="20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55600" lvl="0" marL="457200" rtl="0">
              <a:spcBef>
                <a:spcPts val="0"/>
              </a:spcBef>
              <a:spcAft>
                <a:spcPts val="0"/>
              </a:spcAft>
              <a:buSzPts val="2000"/>
              <a:buFont typeface="Chelsea Market"/>
              <a:buChar char="●"/>
            </a:pPr>
            <a:r>
              <a:rPr lang="en">
                <a:latin typeface="Chelsea Market"/>
                <a:ea typeface="Chelsea Market"/>
                <a:cs typeface="Chelsea Market"/>
                <a:sym typeface="Chelsea Market"/>
              </a:rPr>
              <a:t>THREE exams + practice quizzes + group projects + individual assignments = final grade </a:t>
            </a:r>
            <a:endParaRPr sz="2000"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pic>
        <p:nvPicPr>
          <p:cNvPr descr="Image result for medical records" id="104" name="Shape 10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03350" y="3480275"/>
            <a:ext cx="3028950" cy="1514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result for medical records" id="105" name="Shape 10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27800" y="3399250"/>
            <a:ext cx="2459950" cy="165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jumaru"/>
                <a:ea typeface="Shojumaru"/>
                <a:cs typeface="Shojumaru"/>
                <a:sym typeface="Shojumaru"/>
              </a:rPr>
              <a:t>about the class</a:t>
            </a:r>
            <a:endParaRPr>
              <a:latin typeface="Shojumaru"/>
              <a:ea typeface="Shojumaru"/>
              <a:cs typeface="Shojumaru"/>
              <a:sym typeface="Shojumaru"/>
            </a:endParaRPr>
          </a:p>
        </p:txBody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Font typeface="Chelsea Market"/>
              <a:buChar char="●"/>
            </a:pPr>
            <a:r>
              <a:rPr lang="en">
                <a:latin typeface="Chelsea Market"/>
                <a:ea typeface="Chelsea Market"/>
                <a:cs typeface="Chelsea Market"/>
                <a:sym typeface="Chelsea Market"/>
              </a:rPr>
              <a:t>Learn:</a:t>
            </a:r>
            <a:endParaRPr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Font typeface="Chelsea Market"/>
              <a:buChar char="○"/>
            </a:pPr>
            <a:r>
              <a:rPr lang="en" sz="1800">
                <a:latin typeface="Chelsea Market"/>
                <a:ea typeface="Chelsea Market"/>
                <a:cs typeface="Chelsea Market"/>
                <a:sym typeface="Chelsea Market"/>
              </a:rPr>
              <a:t> about restrictions when it comes to sharing patient information</a:t>
            </a:r>
            <a:endParaRPr sz="18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Font typeface="Chelsea Market"/>
              <a:buChar char="○"/>
            </a:pPr>
            <a:r>
              <a:rPr lang="en" sz="1800">
                <a:latin typeface="Chelsea Market"/>
                <a:ea typeface="Chelsea Market"/>
                <a:cs typeface="Chelsea Market"/>
                <a:sym typeface="Chelsea Market"/>
              </a:rPr>
              <a:t>The laws behind sharing patient records</a:t>
            </a:r>
            <a:endParaRPr sz="18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342900" lvl="1" marL="914400" rtl="0">
              <a:spcBef>
                <a:spcPts val="0"/>
              </a:spcBef>
              <a:spcAft>
                <a:spcPts val="0"/>
              </a:spcAft>
              <a:buSzPts val="1800"/>
              <a:buFont typeface="Chelsea Market"/>
              <a:buChar char="○"/>
            </a:pPr>
            <a:r>
              <a:rPr lang="en" sz="1800">
                <a:latin typeface="Chelsea Market"/>
                <a:ea typeface="Chelsea Market"/>
                <a:cs typeface="Chelsea Market"/>
                <a:sym typeface="Chelsea Market"/>
              </a:rPr>
              <a:t>How to correctly record patient information and how to retrieve it</a:t>
            </a:r>
            <a:endParaRPr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pic>
        <p:nvPicPr>
          <p:cNvPr descr="Image result for medical records" id="112" name="Shape 1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47025" y="3088925"/>
            <a:ext cx="3049950" cy="1900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Shojumaru"/>
                <a:ea typeface="Shojumaru"/>
                <a:cs typeface="Shojumaru"/>
                <a:sym typeface="Shojumaru"/>
              </a:rPr>
              <a:t>EKG</a:t>
            </a:r>
            <a:endParaRPr>
              <a:latin typeface="Shojumaru"/>
              <a:ea typeface="Shojumaru"/>
              <a:cs typeface="Shojumaru"/>
              <a:sym typeface="Shojumaru"/>
            </a:endParaRPr>
          </a:p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311700" y="11868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Char char="●"/>
            </a:pPr>
            <a:r>
              <a:rPr lang="en" sz="3000">
                <a:latin typeface="Chelsea Market"/>
                <a:ea typeface="Chelsea Market"/>
                <a:cs typeface="Chelsea Market"/>
                <a:sym typeface="Chelsea Market"/>
              </a:rPr>
              <a:t>Teacher : Ms. Rodriguez</a:t>
            </a:r>
            <a:endParaRPr sz="30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Char char="●"/>
            </a:pPr>
            <a:r>
              <a:rPr lang="en" sz="3000">
                <a:latin typeface="Chelsea Market"/>
                <a:ea typeface="Chelsea Market"/>
                <a:cs typeface="Chelsea Market"/>
                <a:sym typeface="Chelsea Market"/>
              </a:rPr>
              <a:t>Class is held on Mondays and </a:t>
            </a:r>
            <a:r>
              <a:rPr lang="en" sz="3000">
                <a:latin typeface="Chelsea Market"/>
                <a:ea typeface="Chelsea Market"/>
                <a:cs typeface="Chelsea Market"/>
                <a:sym typeface="Chelsea Market"/>
              </a:rPr>
              <a:t>Wednesday </a:t>
            </a:r>
            <a:endParaRPr sz="30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Char char="●"/>
            </a:pPr>
            <a:r>
              <a:rPr lang="en" sz="3000">
                <a:latin typeface="Chelsea Market"/>
                <a:ea typeface="Chelsea Market"/>
                <a:cs typeface="Chelsea Market"/>
                <a:sym typeface="Chelsea Market"/>
              </a:rPr>
              <a:t>3:30-6:20</a:t>
            </a:r>
            <a:endParaRPr sz="30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-419100" lvl="0" marL="457200" rtl="0">
              <a:spcBef>
                <a:spcPts val="0"/>
              </a:spcBef>
              <a:spcAft>
                <a:spcPts val="0"/>
              </a:spcAft>
              <a:buSzPts val="3000"/>
              <a:buFont typeface="Chelsea Market"/>
              <a:buChar char="●"/>
            </a:pPr>
            <a:r>
              <a:rPr lang="en" sz="3000">
                <a:latin typeface="Chelsea Market"/>
                <a:ea typeface="Chelsea Market"/>
                <a:cs typeface="Chelsea Market"/>
                <a:sym typeface="Chelsea Market"/>
              </a:rPr>
              <a:t>Used canvas- online assignments</a:t>
            </a:r>
            <a:endParaRPr sz="3000">
              <a:latin typeface="Chelsea Market"/>
              <a:ea typeface="Chelsea Market"/>
              <a:cs typeface="Chelsea Market"/>
              <a:sym typeface="Chelsea Market"/>
            </a:endParaRPr>
          </a:p>
          <a:p>
            <a:pPr indent="0" lvl="0" marL="0" rt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descr="Image result for gcc canvas" id="119" name="Shape 1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09725" y="520125"/>
            <a:ext cx="2819400" cy="6667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 result for gcc glendale college" id="120" name="Shape 1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82525" y="3887500"/>
            <a:ext cx="3578950" cy="1078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