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8" r:id="rId3"/>
    <p:sldId id="259" r:id="rId4"/>
    <p:sldId id="260" r:id="rId5"/>
    <p:sldId id="261" r:id="rId6"/>
    <p:sldId id="263" r:id="rId7"/>
    <p:sldId id="264" r:id="rId8"/>
    <p:sldId id="266" r:id="rId9"/>
    <p:sldId id="267" r:id="rId10"/>
    <p:sldId id="272" r:id="rId11"/>
    <p:sldId id="273" r:id="rId12"/>
  </p:sldIdLst>
  <p:sldSz cx="9144000" cy="5143500" type="screen16x9"/>
  <p:notesSz cx="6858000" cy="9144000"/>
  <p:embeddedFontLst>
    <p:embeddedFont>
      <p:font typeface="Open Sans" panose="020B0604020202020204" charset="0"/>
      <p:regular r:id="rId14"/>
      <p:bold r:id="rId15"/>
      <p:italic r:id="rId16"/>
      <p:boldItalic r:id="rId17"/>
    </p:embeddedFont>
    <p:embeddedFont>
      <p:font typeface="Roboto"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90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Shape 2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Shape 10"/>
          <p:cNvGrpSpPr/>
          <p:nvPr/>
        </p:nvGrpSpPr>
        <p:grpSpPr>
          <a:xfrm>
            <a:off x="6098378" y="5"/>
            <a:ext cx="3045625" cy="2030570"/>
            <a:chOff x="6098378" y="5"/>
            <a:chExt cx="3045625" cy="2030570"/>
          </a:xfrm>
        </p:grpSpPr>
        <p:sp>
          <p:nvSpPr>
            <p:cNvPr id="11" name="Shape 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14"/>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6" name="Shape 16"/>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Shape 17"/>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Shape 1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Shape 70"/>
          <p:cNvGrpSpPr/>
          <p:nvPr/>
        </p:nvGrpSpPr>
        <p:grpSpPr>
          <a:xfrm>
            <a:off x="6098378" y="5"/>
            <a:ext cx="3045625" cy="2030570"/>
            <a:chOff x="6098378" y="5"/>
            <a:chExt cx="3045625" cy="2030570"/>
          </a:xfrm>
        </p:grpSpPr>
        <p:sp>
          <p:nvSpPr>
            <p:cNvPr id="71" name="Shape 7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Shape 7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76" name="Shape 76"/>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Shape 77"/>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78" name="Shape 7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Shape 8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Shape 20"/>
          <p:cNvGrpSpPr/>
          <p:nvPr/>
        </p:nvGrpSpPr>
        <p:grpSpPr>
          <a:xfrm>
            <a:off x="6098378" y="5"/>
            <a:ext cx="3045625" cy="2030570"/>
            <a:chOff x="6098378" y="5"/>
            <a:chExt cx="3045625" cy="2030570"/>
          </a:xfrm>
        </p:grpSpPr>
        <p:sp>
          <p:nvSpPr>
            <p:cNvPr id="21" name="Shape 2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2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2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Shape 24"/>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6" name="Shape 26"/>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Shape 2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Shape 29"/>
          <p:cNvGrpSpPr/>
          <p:nvPr/>
        </p:nvGrpSpPr>
        <p:grpSpPr>
          <a:xfrm>
            <a:off x="0" y="3903669"/>
            <a:ext cx="9144000" cy="1239925"/>
            <a:chOff x="0" y="3903669"/>
            <a:chExt cx="9144000" cy="1239925"/>
          </a:xfrm>
        </p:grpSpPr>
        <p:sp>
          <p:nvSpPr>
            <p:cNvPr id="30" name="Shape 30"/>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31"/>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32"/>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5" name="Shape 3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Shape 36"/>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Shape 3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Shape 40"/>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Shape 41"/>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2" name="Shape 4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Shape 4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Shape 48"/>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9" name="Shape 4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Shape 51"/>
          <p:cNvGrpSpPr/>
          <p:nvPr/>
        </p:nvGrpSpPr>
        <p:grpSpPr>
          <a:xfrm>
            <a:off x="6098378" y="5"/>
            <a:ext cx="3045625" cy="2030570"/>
            <a:chOff x="6098378" y="5"/>
            <a:chExt cx="3045625" cy="2030570"/>
          </a:xfrm>
        </p:grpSpPr>
        <p:sp>
          <p:nvSpPr>
            <p:cNvPr id="52" name="Shape 52"/>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53"/>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 name="Shape 54"/>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 name="Shape 55"/>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7" name="Shape 57"/>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Shape 5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Shape 60"/>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61" name="Shape 61"/>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Shape 62"/>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Shape 63"/>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Shape 6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65" name="Shape 6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68" name="Shape 6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hyperlink" Target="http://www.boldsystems.org/index.php/Public_RecordView?processid=SDP380014-15"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
        <p:cNvGrpSpPr/>
        <p:nvPr/>
      </p:nvGrpSpPr>
      <p:grpSpPr>
        <a:xfrm>
          <a:off x="0" y="0"/>
          <a:ext cx="0" cy="0"/>
          <a:chOff x="0" y="0"/>
          <a:chExt cx="0" cy="0"/>
        </a:xfrm>
      </p:grpSpPr>
      <p:sp>
        <p:nvSpPr>
          <p:cNvPr id="85" name="Shape 85"/>
          <p:cNvSpPr txBox="1"/>
          <p:nvPr/>
        </p:nvSpPr>
        <p:spPr>
          <a:xfrm>
            <a:off x="0" y="229575"/>
            <a:ext cx="9144000" cy="133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b="1">
                <a:solidFill>
                  <a:srgbClr val="FFFFFF"/>
                </a:solidFill>
                <a:latin typeface="Open Sans"/>
                <a:ea typeface="Open Sans"/>
                <a:cs typeface="Open Sans"/>
                <a:sym typeface="Open Sans"/>
              </a:rPr>
              <a:t>BIOTECHNOLOGY</a:t>
            </a:r>
            <a:endParaRPr sz="7200" b="1">
              <a:solidFill>
                <a:srgbClr val="FFFFFF"/>
              </a:solidFill>
              <a:latin typeface="Open Sans"/>
              <a:ea typeface="Open Sans"/>
              <a:cs typeface="Open Sans"/>
              <a:sym typeface="Open Sans"/>
            </a:endParaRPr>
          </a:p>
          <a:p>
            <a:pPr marL="0" lvl="0" indent="0" algn="ctr" rtl="0">
              <a:spcBef>
                <a:spcPts val="0"/>
              </a:spcBef>
              <a:spcAft>
                <a:spcPts val="0"/>
              </a:spcAft>
              <a:buNone/>
            </a:pPr>
            <a:endParaRPr sz="3000" b="1">
              <a:solidFill>
                <a:srgbClr val="FFFFFF"/>
              </a:solidFill>
              <a:latin typeface="Open Sans"/>
              <a:ea typeface="Open Sans"/>
              <a:cs typeface="Open Sans"/>
              <a:sym typeface="Open Sans"/>
            </a:endParaRPr>
          </a:p>
        </p:txBody>
      </p:sp>
      <p:sp>
        <p:nvSpPr>
          <p:cNvPr id="86" name="Shape 86"/>
          <p:cNvSpPr txBox="1"/>
          <p:nvPr/>
        </p:nvSpPr>
        <p:spPr>
          <a:xfrm>
            <a:off x="522525" y="3120575"/>
            <a:ext cx="8244000" cy="146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rgbClr val="FFFFFF"/>
                </a:solidFill>
                <a:latin typeface="Open Sans"/>
                <a:ea typeface="Open Sans"/>
                <a:cs typeface="Open Sans"/>
                <a:sym typeface="Open Sans"/>
              </a:rPr>
              <a:t>BY: Jiyoun Roh, Sophia James, and Lena Shim</a:t>
            </a:r>
            <a:endParaRPr sz="3000" b="1">
              <a:solidFill>
                <a:srgbClr val="FFFFFF"/>
              </a:solidFill>
              <a:latin typeface="Open Sans"/>
              <a:ea typeface="Open Sans"/>
              <a:cs typeface="Open Sans"/>
              <a:sym typeface="Open Sans"/>
            </a:endParaRPr>
          </a:p>
          <a:p>
            <a:pPr marL="0" lvl="0" indent="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1121475" y="244645"/>
            <a:ext cx="8222100" cy="838800"/>
          </a:xfrm>
          <a:prstGeom prst="rect">
            <a:avLst/>
          </a:prstGeom>
        </p:spPr>
        <p:txBody>
          <a:bodyPr spcFirstLastPara="1" wrap="square" lIns="91425" tIns="91425" rIns="91425" bIns="91425" anchor="ctr" anchorCtr="0">
            <a:noAutofit/>
          </a:bodyPr>
          <a:lstStyle/>
          <a:p>
            <a:pPr marL="0" lvl="0" indent="0" algn="l">
              <a:spcBef>
                <a:spcPts val="0"/>
              </a:spcBef>
              <a:spcAft>
                <a:spcPts val="0"/>
              </a:spcAft>
              <a:buNone/>
            </a:pPr>
            <a:r>
              <a:rPr lang="en" u="sng">
                <a:solidFill>
                  <a:srgbClr val="FFFFFF"/>
                </a:solidFill>
              </a:rPr>
              <a:t>Biotech Class of 2017-2018</a:t>
            </a:r>
            <a:endParaRPr u="sng">
              <a:solidFill>
                <a:srgbClr val="FFFFFF"/>
              </a:solidFill>
            </a:endParaRPr>
          </a:p>
        </p:txBody>
      </p:sp>
      <p:pic>
        <p:nvPicPr>
          <p:cNvPr id="225" name="Shape 225"/>
          <p:cNvPicPr preferRelativeResize="0"/>
          <p:nvPr/>
        </p:nvPicPr>
        <p:blipFill>
          <a:blip r:embed="rId3">
            <a:alphaModFix/>
          </a:blip>
          <a:stretch>
            <a:fillRect/>
          </a:stretch>
        </p:blipFill>
        <p:spPr>
          <a:xfrm>
            <a:off x="1121457" y="1083450"/>
            <a:ext cx="6901070" cy="37949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9"/>
        <p:cNvGrpSpPr/>
        <p:nvPr/>
      </p:nvGrpSpPr>
      <p:grpSpPr>
        <a:xfrm>
          <a:off x="0" y="0"/>
          <a:ext cx="0" cy="0"/>
          <a:chOff x="0" y="0"/>
          <a:chExt cx="0" cy="0"/>
        </a:xfrm>
      </p:grpSpPr>
      <p:sp>
        <p:nvSpPr>
          <p:cNvPr id="230" name="Shape 230"/>
          <p:cNvSpPr txBox="1">
            <a:spLocks noGrp="1"/>
          </p:cNvSpPr>
          <p:nvPr>
            <p:ph type="title" idx="4294967295"/>
          </p:nvPr>
        </p:nvSpPr>
        <p:spPr>
          <a:xfrm>
            <a:off x="561850" y="1445422"/>
            <a:ext cx="8222100" cy="838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5500">
                <a:solidFill>
                  <a:srgbClr val="FFFFFF"/>
                </a:solidFill>
              </a:rPr>
              <a:t>Thank you </a:t>
            </a:r>
            <a:endParaRPr sz="5500">
              <a:solidFill>
                <a:srgbClr val="FFFFFF"/>
              </a:solidFill>
            </a:endParaRPr>
          </a:p>
          <a:p>
            <a:pPr marL="0" lvl="0" indent="0">
              <a:spcBef>
                <a:spcPts val="0"/>
              </a:spcBef>
              <a:spcAft>
                <a:spcPts val="0"/>
              </a:spcAft>
              <a:buNone/>
            </a:pPr>
            <a:r>
              <a:rPr lang="en" sz="5500">
                <a:solidFill>
                  <a:srgbClr val="FFFFFF"/>
                </a:solidFill>
              </a:rPr>
              <a:t>for listening!</a:t>
            </a:r>
            <a:endParaRPr sz="55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226275" y="132122"/>
            <a:ext cx="8222100" cy="838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u="sng">
                <a:solidFill>
                  <a:srgbClr val="CC0000"/>
                </a:solidFill>
              </a:rPr>
              <a:t>Our Instructor</a:t>
            </a:r>
            <a:endParaRPr u="sng">
              <a:solidFill>
                <a:srgbClr val="CC0000"/>
              </a:solidFill>
            </a:endParaRPr>
          </a:p>
        </p:txBody>
      </p:sp>
      <p:sp>
        <p:nvSpPr>
          <p:cNvPr id="98" name="Shape 98"/>
          <p:cNvSpPr txBox="1"/>
          <p:nvPr/>
        </p:nvSpPr>
        <p:spPr>
          <a:xfrm>
            <a:off x="226275" y="970925"/>
            <a:ext cx="6806400" cy="3669300"/>
          </a:xfrm>
          <a:prstGeom prst="rect">
            <a:avLst/>
          </a:prstGeom>
          <a:noFill/>
          <a:ln>
            <a:noFill/>
          </a:ln>
        </p:spPr>
        <p:txBody>
          <a:bodyPr spcFirstLastPara="1" wrap="square" lIns="91425" tIns="91425" rIns="91425" bIns="91425" anchor="t" anchorCtr="0">
            <a:noAutofit/>
          </a:bodyPr>
          <a:lstStyle/>
          <a:p>
            <a:pPr marL="457200" lvl="0" indent="-387350">
              <a:spcBef>
                <a:spcPts val="0"/>
              </a:spcBef>
              <a:spcAft>
                <a:spcPts val="0"/>
              </a:spcAft>
              <a:buSzPts val="2500"/>
              <a:buChar char="➢"/>
            </a:pPr>
            <a:r>
              <a:rPr lang="en" sz="2500" dirty="0"/>
              <a:t>Ms. Tuason, who is also the Academy coordinator, has been teaching biotech since 2004</a:t>
            </a:r>
            <a:endParaRPr sz="2500" dirty="0"/>
          </a:p>
          <a:p>
            <a:pPr marL="457200" lvl="0" indent="-387350" rtl="0">
              <a:spcBef>
                <a:spcPts val="0"/>
              </a:spcBef>
              <a:spcAft>
                <a:spcPts val="0"/>
              </a:spcAft>
              <a:buSzPts val="2500"/>
              <a:buChar char="➢"/>
            </a:pPr>
            <a:r>
              <a:rPr lang="en" sz="2500" dirty="0"/>
              <a:t>She teaches biotech after school until 6 every Tuesday and Thursday</a:t>
            </a:r>
            <a:endParaRPr sz="2500" dirty="0"/>
          </a:p>
          <a:p>
            <a:pPr marL="457200" lvl="0" indent="-387350" rtl="0">
              <a:spcBef>
                <a:spcPts val="0"/>
              </a:spcBef>
              <a:spcAft>
                <a:spcPts val="0"/>
              </a:spcAft>
              <a:buSzPts val="2500"/>
              <a:buChar char="➢"/>
            </a:pPr>
            <a:r>
              <a:rPr lang="en" sz="2500"/>
              <a:t>She has also been teaching AP Biology and </a:t>
            </a:r>
            <a:r>
              <a:rPr lang="en" sz="2500" smtClean="0"/>
              <a:t>Medical </a:t>
            </a:r>
            <a:r>
              <a:rPr lang="en" sz="2500"/>
              <a:t>biology at CV since 2003, and works at the hospital as a microbiologist and clinical laboratory scientist </a:t>
            </a:r>
            <a:endParaRPr sz="2500" dirty="0"/>
          </a:p>
          <a:p>
            <a:pPr marL="457200" lvl="0" indent="-387350" rtl="0">
              <a:spcBef>
                <a:spcPts val="0"/>
              </a:spcBef>
              <a:spcAft>
                <a:spcPts val="0"/>
              </a:spcAft>
              <a:buSzPts val="2500"/>
              <a:buChar char="➢"/>
            </a:pPr>
            <a:r>
              <a:rPr lang="en" sz="2500" dirty="0"/>
              <a:t>She has lots of lab work experience!</a:t>
            </a:r>
            <a:endParaRPr sz="2500" dirty="0"/>
          </a:p>
        </p:txBody>
      </p:sp>
      <p:pic>
        <p:nvPicPr>
          <p:cNvPr id="99" name="Shape 99"/>
          <p:cNvPicPr preferRelativeResize="0"/>
          <p:nvPr/>
        </p:nvPicPr>
        <p:blipFill rotWithShape="1">
          <a:blip r:embed="rId3">
            <a:alphaModFix/>
          </a:blip>
          <a:srcRect l="4003" t="4643"/>
          <a:stretch/>
        </p:blipFill>
        <p:spPr>
          <a:xfrm>
            <a:off x="6852500" y="2663850"/>
            <a:ext cx="2139700" cy="2392075"/>
          </a:xfrm>
          <a:prstGeom prst="rect">
            <a:avLst/>
          </a:prstGeom>
          <a:noFill/>
          <a:ln>
            <a:noFill/>
          </a:ln>
        </p:spPr>
      </p:pic>
      <p:pic>
        <p:nvPicPr>
          <p:cNvPr id="100" name="Shape 100"/>
          <p:cNvPicPr preferRelativeResize="0"/>
          <p:nvPr/>
        </p:nvPicPr>
        <p:blipFill>
          <a:blip r:embed="rId4">
            <a:alphaModFix/>
          </a:blip>
          <a:stretch>
            <a:fillRect/>
          </a:stretch>
        </p:blipFill>
        <p:spPr>
          <a:xfrm>
            <a:off x="6464150" y="392350"/>
            <a:ext cx="2528051" cy="1673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165625" y="101772"/>
            <a:ext cx="8222100" cy="838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u="sng">
                <a:solidFill>
                  <a:srgbClr val="CC0000"/>
                </a:solidFill>
              </a:rPr>
              <a:t>What is biotechnology?</a:t>
            </a:r>
            <a:endParaRPr u="sng">
              <a:solidFill>
                <a:srgbClr val="CC0000"/>
              </a:solidFill>
            </a:endParaRPr>
          </a:p>
        </p:txBody>
      </p:sp>
      <p:pic>
        <p:nvPicPr>
          <p:cNvPr id="106" name="Shape 106"/>
          <p:cNvPicPr preferRelativeResize="0"/>
          <p:nvPr/>
        </p:nvPicPr>
        <p:blipFill rotWithShape="1">
          <a:blip r:embed="rId3">
            <a:alphaModFix/>
          </a:blip>
          <a:srcRect b="22027"/>
          <a:stretch/>
        </p:blipFill>
        <p:spPr>
          <a:xfrm>
            <a:off x="7801901" y="3583025"/>
            <a:ext cx="1342098" cy="1395254"/>
          </a:xfrm>
          <a:prstGeom prst="rect">
            <a:avLst/>
          </a:prstGeom>
          <a:noFill/>
          <a:ln>
            <a:noFill/>
          </a:ln>
        </p:spPr>
      </p:pic>
      <p:pic>
        <p:nvPicPr>
          <p:cNvPr id="107" name="Shape 107"/>
          <p:cNvPicPr preferRelativeResize="0"/>
          <p:nvPr/>
        </p:nvPicPr>
        <p:blipFill rotWithShape="1">
          <a:blip r:embed="rId4">
            <a:alphaModFix/>
          </a:blip>
          <a:srcRect l="11684" t="12615" r="12928" b="8878"/>
          <a:stretch/>
        </p:blipFill>
        <p:spPr>
          <a:xfrm>
            <a:off x="6389350" y="3556312"/>
            <a:ext cx="1288927" cy="1448686"/>
          </a:xfrm>
          <a:prstGeom prst="rect">
            <a:avLst/>
          </a:prstGeom>
          <a:noFill/>
          <a:ln>
            <a:noFill/>
          </a:ln>
        </p:spPr>
      </p:pic>
      <p:sp>
        <p:nvSpPr>
          <p:cNvPr id="108" name="Shape 108"/>
          <p:cNvSpPr txBox="1"/>
          <p:nvPr/>
        </p:nvSpPr>
        <p:spPr>
          <a:xfrm>
            <a:off x="307625" y="824100"/>
            <a:ext cx="6583200" cy="4319400"/>
          </a:xfrm>
          <a:prstGeom prst="rect">
            <a:avLst/>
          </a:prstGeom>
          <a:noFill/>
          <a:ln>
            <a:noFill/>
          </a:ln>
        </p:spPr>
        <p:txBody>
          <a:bodyPr spcFirstLastPara="1" wrap="square" lIns="91425" tIns="91425" rIns="91425" bIns="91425" anchor="t" anchorCtr="0">
            <a:noAutofit/>
          </a:bodyPr>
          <a:lstStyle/>
          <a:p>
            <a:pPr marL="457200" lvl="0" indent="-374650" rtl="0">
              <a:spcBef>
                <a:spcPts val="0"/>
              </a:spcBef>
              <a:spcAft>
                <a:spcPts val="0"/>
              </a:spcAft>
              <a:buSzPts val="2300"/>
              <a:buChar char="❖"/>
            </a:pPr>
            <a:r>
              <a:rPr lang="en" sz="2300"/>
              <a:t>Biotechnology is the study and manipulation of living things to yield a biologically useful product</a:t>
            </a:r>
            <a:endParaRPr sz="2300"/>
          </a:p>
          <a:p>
            <a:pPr marL="457200" lvl="0" indent="-374650" rtl="0">
              <a:spcBef>
                <a:spcPts val="0"/>
              </a:spcBef>
              <a:spcAft>
                <a:spcPts val="0"/>
              </a:spcAft>
              <a:buSzPts val="2300"/>
              <a:buChar char="❖"/>
            </a:pPr>
            <a:r>
              <a:rPr lang="en" sz="2300"/>
              <a:t>Biotechnology fulfills the 10th grade technical class requirement for the Academy of Science and Medicine </a:t>
            </a:r>
            <a:endParaRPr sz="2300"/>
          </a:p>
          <a:p>
            <a:pPr marL="914400" lvl="1" indent="-374650" rtl="0">
              <a:spcBef>
                <a:spcPts val="0"/>
              </a:spcBef>
              <a:spcAft>
                <a:spcPts val="0"/>
              </a:spcAft>
              <a:buSzPts val="2300"/>
              <a:buChar char="➢"/>
            </a:pPr>
            <a:r>
              <a:rPr lang="en" sz="2300"/>
              <a:t>It is offered during the school year and during the summer for those with schedule conflicts (band, sports, etc.)</a:t>
            </a:r>
            <a:endParaRPr sz="2300"/>
          </a:p>
          <a:p>
            <a:pPr marL="457200" lvl="0" indent="-374650">
              <a:spcBef>
                <a:spcPts val="0"/>
              </a:spcBef>
              <a:spcAft>
                <a:spcPts val="0"/>
              </a:spcAft>
              <a:buSzPts val="2300"/>
              <a:buChar char="❖"/>
            </a:pPr>
            <a:r>
              <a:rPr lang="en" sz="2300"/>
              <a:t>Biotechnology provides you with hands-on experience and skills that some students learn for the first time in college </a:t>
            </a:r>
            <a:endParaRPr sz="2300"/>
          </a:p>
          <a:p>
            <a:pPr marL="0" lvl="0" indent="0">
              <a:spcBef>
                <a:spcPts val="0"/>
              </a:spcBef>
              <a:spcAft>
                <a:spcPts val="0"/>
              </a:spcAft>
              <a:buNone/>
            </a:pPr>
            <a:endParaRPr sz="2300"/>
          </a:p>
        </p:txBody>
      </p:sp>
      <p:pic>
        <p:nvPicPr>
          <p:cNvPr id="109" name="Shape 109"/>
          <p:cNvPicPr preferRelativeResize="0"/>
          <p:nvPr/>
        </p:nvPicPr>
        <p:blipFill>
          <a:blip r:embed="rId5">
            <a:alphaModFix/>
          </a:blip>
          <a:stretch>
            <a:fillRect/>
          </a:stretch>
        </p:blipFill>
        <p:spPr>
          <a:xfrm>
            <a:off x="6945150" y="402225"/>
            <a:ext cx="2056050" cy="2691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60950" y="171822"/>
            <a:ext cx="8222100" cy="838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u="sng">
                <a:solidFill>
                  <a:srgbClr val="CC0000"/>
                </a:solidFill>
              </a:rPr>
              <a:t>Lab Notebooks</a:t>
            </a:r>
            <a:endParaRPr u="sng">
              <a:solidFill>
                <a:srgbClr val="CC0000"/>
              </a:solidFill>
            </a:endParaRPr>
          </a:p>
        </p:txBody>
      </p:sp>
      <p:sp>
        <p:nvSpPr>
          <p:cNvPr id="115" name="Shape 115"/>
          <p:cNvSpPr txBox="1"/>
          <p:nvPr/>
        </p:nvSpPr>
        <p:spPr>
          <a:xfrm>
            <a:off x="515250" y="887575"/>
            <a:ext cx="8113500" cy="1451400"/>
          </a:xfrm>
          <a:prstGeom prst="rect">
            <a:avLst/>
          </a:prstGeom>
          <a:noFill/>
          <a:ln>
            <a:noFill/>
          </a:ln>
        </p:spPr>
        <p:txBody>
          <a:bodyPr spcFirstLastPara="1" wrap="square" lIns="91425" tIns="91425" rIns="91425" bIns="91425" anchor="t" anchorCtr="0">
            <a:noAutofit/>
          </a:bodyPr>
          <a:lstStyle/>
          <a:p>
            <a:pPr marL="457200" lvl="0" indent="-368300">
              <a:spcBef>
                <a:spcPts val="0"/>
              </a:spcBef>
              <a:spcAft>
                <a:spcPts val="0"/>
              </a:spcAft>
              <a:buSzPts val="2200"/>
              <a:buChar char="❖"/>
            </a:pPr>
            <a:r>
              <a:rPr lang="en" sz="2200"/>
              <a:t>Lab notebooks are a key essential to biotech because it keeps track of our work and experiments from throughout the year.</a:t>
            </a:r>
            <a:endParaRPr sz="2200"/>
          </a:p>
          <a:p>
            <a:pPr marL="457200" lvl="0" indent="-368300" rtl="0">
              <a:spcBef>
                <a:spcPts val="0"/>
              </a:spcBef>
              <a:spcAft>
                <a:spcPts val="0"/>
              </a:spcAft>
              <a:buSzPts val="2200"/>
              <a:buChar char="❖"/>
            </a:pPr>
            <a:r>
              <a:rPr lang="en" sz="2200"/>
              <a:t>It is always important to record the date and details of the formation of the lab, data with picture or charts, and the conclusion so that you can go back and review your findings </a:t>
            </a:r>
            <a:endParaRPr sz="2200"/>
          </a:p>
          <a:p>
            <a:pPr marL="0" lvl="0" indent="0" rtl="0">
              <a:spcBef>
                <a:spcPts val="0"/>
              </a:spcBef>
              <a:spcAft>
                <a:spcPts val="0"/>
              </a:spcAft>
              <a:buNone/>
            </a:pPr>
            <a:endParaRPr sz="2200"/>
          </a:p>
          <a:p>
            <a:pPr marL="0" lvl="0" indent="0">
              <a:spcBef>
                <a:spcPts val="0"/>
              </a:spcBef>
              <a:spcAft>
                <a:spcPts val="0"/>
              </a:spcAft>
              <a:buNone/>
            </a:pPr>
            <a:endParaRPr/>
          </a:p>
        </p:txBody>
      </p:sp>
      <p:pic>
        <p:nvPicPr>
          <p:cNvPr id="116" name="Shape 116" descr="received_847319198664108.jpeg"/>
          <p:cNvPicPr preferRelativeResize="0"/>
          <p:nvPr/>
        </p:nvPicPr>
        <p:blipFill>
          <a:blip r:embed="rId3">
            <a:alphaModFix/>
          </a:blip>
          <a:stretch>
            <a:fillRect/>
          </a:stretch>
        </p:blipFill>
        <p:spPr>
          <a:xfrm>
            <a:off x="3056738" y="3040850"/>
            <a:ext cx="3030525" cy="2030075"/>
          </a:xfrm>
          <a:prstGeom prst="rect">
            <a:avLst/>
          </a:prstGeom>
          <a:noFill/>
          <a:ln>
            <a:noFill/>
          </a:ln>
        </p:spPr>
      </p:pic>
      <p:sp>
        <p:nvSpPr>
          <p:cNvPr id="117" name="Shape 117"/>
          <p:cNvSpPr txBox="1"/>
          <p:nvPr/>
        </p:nvSpPr>
        <p:spPr>
          <a:xfrm>
            <a:off x="3521775" y="4368950"/>
            <a:ext cx="6971100" cy="813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60950" y="138672"/>
            <a:ext cx="8222100" cy="838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u="sng">
                <a:solidFill>
                  <a:srgbClr val="CC0000"/>
                </a:solidFill>
              </a:rPr>
              <a:t>Things we’ve learned</a:t>
            </a:r>
            <a:r>
              <a:rPr lang="en">
                <a:solidFill>
                  <a:srgbClr val="CC0000"/>
                </a:solidFill>
              </a:rPr>
              <a:t>…</a:t>
            </a:r>
            <a:r>
              <a:rPr lang="en" u="sng">
                <a:solidFill>
                  <a:srgbClr val="CC0000"/>
                </a:solidFill>
              </a:rPr>
              <a:t>   </a:t>
            </a:r>
            <a:endParaRPr u="sng">
              <a:solidFill>
                <a:srgbClr val="CC0000"/>
              </a:solidFill>
            </a:endParaRPr>
          </a:p>
        </p:txBody>
      </p:sp>
      <p:sp>
        <p:nvSpPr>
          <p:cNvPr id="123" name="Shape 123"/>
          <p:cNvSpPr txBox="1"/>
          <p:nvPr/>
        </p:nvSpPr>
        <p:spPr>
          <a:xfrm>
            <a:off x="425850" y="977475"/>
            <a:ext cx="8292300" cy="34977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SzPts val="1100"/>
              <a:buNone/>
            </a:pPr>
            <a:r>
              <a:rPr lang="en" sz="2000"/>
              <a:t>During the school year long program, biotech students:</a:t>
            </a:r>
            <a:endParaRPr sz="2000"/>
          </a:p>
          <a:p>
            <a:pPr marL="457200" lvl="0" indent="-355600" rtl="0">
              <a:lnSpc>
                <a:spcPct val="115000"/>
              </a:lnSpc>
              <a:spcBef>
                <a:spcPts val="0"/>
              </a:spcBef>
              <a:spcAft>
                <a:spcPts val="0"/>
              </a:spcAft>
              <a:buSzPts val="2000"/>
              <a:buChar char="●"/>
            </a:pPr>
            <a:r>
              <a:rPr lang="en" sz="2000"/>
              <a:t>Learn soft skills and general lab skills</a:t>
            </a:r>
            <a:endParaRPr sz="2000"/>
          </a:p>
          <a:p>
            <a:pPr marL="457200" lvl="0" indent="-355600" rtl="0">
              <a:lnSpc>
                <a:spcPct val="115000"/>
              </a:lnSpc>
              <a:spcBef>
                <a:spcPts val="0"/>
              </a:spcBef>
              <a:spcAft>
                <a:spcPts val="0"/>
              </a:spcAft>
              <a:buSzPts val="2000"/>
              <a:buChar char="●"/>
            </a:pPr>
            <a:r>
              <a:rPr lang="en" sz="2000"/>
              <a:t>Work with DNA – using the Amgen equipment, reagents, materials (extraction, separation by gel electrophoresis)</a:t>
            </a:r>
            <a:endParaRPr sz="2000"/>
          </a:p>
          <a:p>
            <a:pPr marL="457200" lvl="0" indent="-355600" rtl="0">
              <a:lnSpc>
                <a:spcPct val="115000"/>
              </a:lnSpc>
              <a:spcBef>
                <a:spcPts val="0"/>
              </a:spcBef>
              <a:spcAft>
                <a:spcPts val="0"/>
              </a:spcAft>
              <a:buSzPts val="2000"/>
              <a:buChar char="●"/>
            </a:pPr>
            <a:r>
              <a:rPr lang="en" sz="2000"/>
              <a:t>Analyze/Quantify DNA (Restriction digest – DNA and enzymes)</a:t>
            </a:r>
            <a:endParaRPr sz="2000"/>
          </a:p>
          <a:p>
            <a:pPr marL="457200" lvl="0" indent="-355600" rtl="0">
              <a:lnSpc>
                <a:spcPct val="115000"/>
              </a:lnSpc>
              <a:spcBef>
                <a:spcPts val="0"/>
              </a:spcBef>
              <a:spcAft>
                <a:spcPts val="0"/>
              </a:spcAft>
              <a:buSzPts val="2000"/>
              <a:buChar char="●"/>
            </a:pPr>
            <a:r>
              <a:rPr lang="en" sz="2000"/>
              <a:t>Amplify/Clone by PCR</a:t>
            </a:r>
            <a:endParaRPr sz="2000"/>
          </a:p>
          <a:p>
            <a:pPr marL="457200" lvl="0" indent="-355600" rtl="0">
              <a:lnSpc>
                <a:spcPct val="115000"/>
              </a:lnSpc>
              <a:spcBef>
                <a:spcPts val="0"/>
              </a:spcBef>
              <a:spcAft>
                <a:spcPts val="0"/>
              </a:spcAft>
              <a:buSzPts val="2000"/>
              <a:buChar char="●"/>
            </a:pPr>
            <a:r>
              <a:rPr lang="en" sz="2000"/>
              <a:t>Work with proteins</a:t>
            </a:r>
            <a:endParaRPr sz="2000"/>
          </a:p>
          <a:p>
            <a:pPr marL="914400" lvl="1" indent="-355600" rtl="0">
              <a:lnSpc>
                <a:spcPct val="115000"/>
              </a:lnSpc>
              <a:spcBef>
                <a:spcPts val="0"/>
              </a:spcBef>
              <a:spcAft>
                <a:spcPts val="0"/>
              </a:spcAft>
              <a:buSzPts val="2000"/>
              <a:buChar char="○"/>
            </a:pPr>
            <a:r>
              <a:rPr lang="en" sz="2000"/>
              <a:t>Bacterial Transformation</a:t>
            </a:r>
            <a:endParaRPr sz="2000"/>
          </a:p>
          <a:p>
            <a:pPr marL="914400" lvl="1" indent="-355600" rtl="0">
              <a:lnSpc>
                <a:spcPct val="115000"/>
              </a:lnSpc>
              <a:spcBef>
                <a:spcPts val="0"/>
              </a:spcBef>
              <a:spcAft>
                <a:spcPts val="0"/>
              </a:spcAft>
              <a:buSzPts val="2000"/>
              <a:buChar char="○"/>
            </a:pPr>
            <a:r>
              <a:rPr lang="en" sz="2000"/>
              <a:t>Growing Bacteria</a:t>
            </a:r>
            <a:endParaRPr sz="2000"/>
          </a:p>
          <a:p>
            <a:pPr marL="914400" lvl="1" indent="-355600" rtl="0">
              <a:lnSpc>
                <a:spcPct val="115000"/>
              </a:lnSpc>
              <a:spcBef>
                <a:spcPts val="0"/>
              </a:spcBef>
              <a:spcAft>
                <a:spcPts val="0"/>
              </a:spcAft>
              <a:buSzPts val="2000"/>
              <a:buChar char="○"/>
            </a:pPr>
            <a:r>
              <a:rPr lang="en" sz="2000"/>
              <a:t>Isolation by Column Chromatography</a:t>
            </a:r>
            <a:endParaRPr sz="2000"/>
          </a:p>
          <a:p>
            <a:pPr marL="914400" lvl="1" indent="-355600" rtl="0">
              <a:lnSpc>
                <a:spcPct val="115000"/>
              </a:lnSpc>
              <a:spcBef>
                <a:spcPts val="0"/>
              </a:spcBef>
              <a:spcAft>
                <a:spcPts val="0"/>
              </a:spcAft>
              <a:buSzPts val="2000"/>
              <a:buChar char="○"/>
            </a:pPr>
            <a:r>
              <a:rPr lang="en" sz="2000"/>
              <a:t>Analysis by PAGE</a:t>
            </a:r>
            <a:endParaRPr sz="2000"/>
          </a:p>
          <a:p>
            <a:pPr marL="0" lvl="0" indent="0" rtl="0">
              <a:spcBef>
                <a:spcPts val="0"/>
              </a:spcBef>
              <a:spcAft>
                <a:spcPts val="0"/>
              </a:spcAft>
              <a:buNone/>
            </a:pPr>
            <a:endParaRPr sz="2300"/>
          </a:p>
        </p:txBody>
      </p:sp>
      <p:pic>
        <p:nvPicPr>
          <p:cNvPr id="124" name="Shape 124" descr="untitled.png"/>
          <p:cNvPicPr preferRelativeResize="0"/>
          <p:nvPr/>
        </p:nvPicPr>
        <p:blipFill rotWithShape="1">
          <a:blip r:embed="rId3">
            <a:alphaModFix/>
          </a:blip>
          <a:srcRect l="2319" t="18787" r="24506" b="30950"/>
          <a:stretch/>
        </p:blipFill>
        <p:spPr>
          <a:xfrm>
            <a:off x="7306975" y="3330517"/>
            <a:ext cx="1721575" cy="1577371"/>
          </a:xfrm>
          <a:prstGeom prst="rect">
            <a:avLst/>
          </a:prstGeom>
          <a:noFill/>
          <a:ln>
            <a:noFill/>
          </a:ln>
        </p:spPr>
      </p:pic>
      <p:pic>
        <p:nvPicPr>
          <p:cNvPr id="125" name="Shape 125"/>
          <p:cNvPicPr preferRelativeResize="0"/>
          <p:nvPr/>
        </p:nvPicPr>
        <p:blipFill rotWithShape="1">
          <a:blip r:embed="rId4">
            <a:alphaModFix/>
          </a:blip>
          <a:srcRect t="13735" b="26545"/>
          <a:stretch/>
        </p:blipFill>
        <p:spPr>
          <a:xfrm>
            <a:off x="5783275" y="3330525"/>
            <a:ext cx="1403676" cy="1577375"/>
          </a:xfrm>
          <a:prstGeom prst="rect">
            <a:avLst/>
          </a:prstGeom>
          <a:noFill/>
          <a:ln>
            <a:noFill/>
          </a:ln>
        </p:spPr>
      </p:pic>
      <p:pic>
        <p:nvPicPr>
          <p:cNvPr id="126" name="Shape 126"/>
          <p:cNvPicPr preferRelativeResize="0"/>
          <p:nvPr/>
        </p:nvPicPr>
        <p:blipFill>
          <a:blip r:embed="rId5">
            <a:alphaModFix/>
          </a:blip>
          <a:stretch>
            <a:fillRect/>
          </a:stretch>
        </p:blipFill>
        <p:spPr>
          <a:xfrm>
            <a:off x="6852875" y="60950"/>
            <a:ext cx="2175675" cy="1629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217175" y="100822"/>
            <a:ext cx="8222100" cy="838800"/>
          </a:xfrm>
          <a:prstGeom prst="rect">
            <a:avLst/>
          </a:prstGeom>
        </p:spPr>
        <p:txBody>
          <a:bodyPr spcFirstLastPara="1" wrap="square" lIns="91425" tIns="91425" rIns="91425" bIns="91425" anchor="ctr" anchorCtr="0">
            <a:noAutofit/>
          </a:bodyPr>
          <a:lstStyle/>
          <a:p>
            <a:pPr marL="0" lvl="0" indent="0" algn="l">
              <a:spcBef>
                <a:spcPts val="0"/>
              </a:spcBef>
              <a:spcAft>
                <a:spcPts val="0"/>
              </a:spcAft>
              <a:buNone/>
            </a:pPr>
            <a:r>
              <a:rPr lang="en" u="sng">
                <a:solidFill>
                  <a:srgbClr val="CC0000"/>
                </a:solidFill>
              </a:rPr>
              <a:t>Stem Cell Module </a:t>
            </a:r>
            <a:endParaRPr u="sng">
              <a:solidFill>
                <a:srgbClr val="CC0000"/>
              </a:solidFill>
            </a:endParaRPr>
          </a:p>
        </p:txBody>
      </p:sp>
      <p:sp>
        <p:nvSpPr>
          <p:cNvPr id="141" name="Shape 141"/>
          <p:cNvSpPr txBox="1"/>
          <p:nvPr/>
        </p:nvSpPr>
        <p:spPr>
          <a:xfrm>
            <a:off x="217175" y="939625"/>
            <a:ext cx="6628800" cy="1827000"/>
          </a:xfrm>
          <a:prstGeom prst="rect">
            <a:avLst/>
          </a:prstGeom>
          <a:noFill/>
          <a:ln>
            <a:noFill/>
          </a:ln>
        </p:spPr>
        <p:txBody>
          <a:bodyPr spcFirstLastPara="1" wrap="square" lIns="91425" tIns="91425" rIns="91425" bIns="91425" anchor="t" anchorCtr="0">
            <a:noAutofit/>
          </a:bodyPr>
          <a:lstStyle/>
          <a:p>
            <a:pPr marL="457200" lvl="0" indent="-393700">
              <a:spcBef>
                <a:spcPts val="0"/>
              </a:spcBef>
              <a:spcAft>
                <a:spcPts val="0"/>
              </a:spcAft>
              <a:buSzPts val="2600"/>
              <a:buChar char="❖"/>
            </a:pPr>
            <a:r>
              <a:rPr lang="en" sz="2600"/>
              <a:t>Ms. Karol Lu from PCC taught us about stem cells for 2 weeks in our classroom.</a:t>
            </a:r>
            <a:endParaRPr sz="2600"/>
          </a:p>
          <a:p>
            <a:pPr marL="457200" lvl="0" indent="-393700">
              <a:spcBef>
                <a:spcPts val="0"/>
              </a:spcBef>
              <a:spcAft>
                <a:spcPts val="0"/>
              </a:spcAft>
              <a:buSzPts val="2600"/>
              <a:buChar char="❖"/>
            </a:pPr>
            <a:r>
              <a:rPr lang="en" sz="2600"/>
              <a:t>We learned how to stain stem cells, how to karyotype, and how to tell if a cell was differentiated or not</a:t>
            </a:r>
            <a:endParaRPr sz="2600"/>
          </a:p>
          <a:p>
            <a:pPr marL="0" lvl="0" indent="0" rtl="0">
              <a:spcBef>
                <a:spcPts val="0"/>
              </a:spcBef>
              <a:spcAft>
                <a:spcPts val="0"/>
              </a:spcAft>
              <a:buNone/>
            </a:pPr>
            <a:endParaRPr sz="1800"/>
          </a:p>
        </p:txBody>
      </p:sp>
      <p:pic>
        <p:nvPicPr>
          <p:cNvPr id="142" name="Shape 142"/>
          <p:cNvPicPr preferRelativeResize="0"/>
          <p:nvPr/>
        </p:nvPicPr>
        <p:blipFill>
          <a:blip r:embed="rId3">
            <a:alphaModFix/>
          </a:blip>
          <a:stretch>
            <a:fillRect/>
          </a:stretch>
        </p:blipFill>
        <p:spPr>
          <a:xfrm>
            <a:off x="7142075" y="1237125"/>
            <a:ext cx="2001925" cy="2669250"/>
          </a:xfrm>
          <a:prstGeom prst="rect">
            <a:avLst/>
          </a:prstGeom>
          <a:noFill/>
          <a:ln>
            <a:noFill/>
          </a:ln>
        </p:spPr>
      </p:pic>
      <p:pic>
        <p:nvPicPr>
          <p:cNvPr id="143" name="Shape 143"/>
          <p:cNvPicPr preferRelativeResize="0"/>
          <p:nvPr/>
        </p:nvPicPr>
        <p:blipFill>
          <a:blip r:embed="rId4">
            <a:alphaModFix/>
          </a:blip>
          <a:stretch>
            <a:fillRect/>
          </a:stretch>
        </p:blipFill>
        <p:spPr>
          <a:xfrm>
            <a:off x="5426963" y="2740846"/>
            <a:ext cx="1636298" cy="2181739"/>
          </a:xfrm>
          <a:prstGeom prst="rect">
            <a:avLst/>
          </a:prstGeom>
          <a:noFill/>
          <a:ln>
            <a:noFill/>
          </a:ln>
        </p:spPr>
      </p:pic>
      <p:pic>
        <p:nvPicPr>
          <p:cNvPr id="144" name="Shape 144"/>
          <p:cNvPicPr preferRelativeResize="0"/>
          <p:nvPr/>
        </p:nvPicPr>
        <p:blipFill>
          <a:blip r:embed="rId5">
            <a:alphaModFix/>
          </a:blip>
          <a:stretch>
            <a:fillRect/>
          </a:stretch>
        </p:blipFill>
        <p:spPr>
          <a:xfrm>
            <a:off x="3711849" y="2766625"/>
            <a:ext cx="1636298" cy="2181723"/>
          </a:xfrm>
          <a:prstGeom prst="rect">
            <a:avLst/>
          </a:prstGeom>
          <a:noFill/>
          <a:ln>
            <a:noFill/>
          </a:ln>
        </p:spPr>
      </p:pic>
      <p:pic>
        <p:nvPicPr>
          <p:cNvPr id="145" name="Shape 145"/>
          <p:cNvPicPr preferRelativeResize="0"/>
          <p:nvPr/>
        </p:nvPicPr>
        <p:blipFill rotWithShape="1">
          <a:blip r:embed="rId6">
            <a:alphaModFix/>
          </a:blip>
          <a:srcRect t="23460" b="23460"/>
          <a:stretch/>
        </p:blipFill>
        <p:spPr>
          <a:xfrm>
            <a:off x="497525" y="3083650"/>
            <a:ext cx="2709602" cy="1917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95288" y="100247"/>
            <a:ext cx="8222100" cy="838800"/>
          </a:xfrm>
          <a:prstGeom prst="rect">
            <a:avLst/>
          </a:prstGeom>
        </p:spPr>
        <p:txBody>
          <a:bodyPr spcFirstLastPara="1" wrap="square" lIns="91425" tIns="91425" rIns="91425" bIns="91425" anchor="ctr" anchorCtr="0">
            <a:noAutofit/>
          </a:bodyPr>
          <a:lstStyle/>
          <a:p>
            <a:pPr marL="0" lvl="0" indent="0" algn="l">
              <a:spcBef>
                <a:spcPts val="0"/>
              </a:spcBef>
              <a:spcAft>
                <a:spcPts val="0"/>
              </a:spcAft>
              <a:buNone/>
            </a:pPr>
            <a:r>
              <a:rPr lang="en" sz="3600" u="sng">
                <a:solidFill>
                  <a:srgbClr val="000000"/>
                </a:solidFill>
              </a:rPr>
              <a:t>Amgen Labs: </a:t>
            </a:r>
            <a:r>
              <a:rPr lang="en" sz="3600" u="sng">
                <a:solidFill>
                  <a:srgbClr val="6AA84F"/>
                </a:solidFill>
              </a:rPr>
              <a:t>Green</a:t>
            </a:r>
            <a:r>
              <a:rPr lang="en" sz="3600" u="sng">
                <a:solidFill>
                  <a:srgbClr val="000000"/>
                </a:solidFill>
              </a:rPr>
              <a:t> and </a:t>
            </a:r>
            <a:r>
              <a:rPr lang="en" sz="3600" u="sng">
                <a:solidFill>
                  <a:srgbClr val="CC0000"/>
                </a:solidFill>
              </a:rPr>
              <a:t>Red</a:t>
            </a:r>
            <a:endParaRPr sz="3600" u="sng">
              <a:solidFill>
                <a:srgbClr val="CC0000"/>
              </a:solidFill>
            </a:endParaRPr>
          </a:p>
        </p:txBody>
      </p:sp>
      <p:sp>
        <p:nvSpPr>
          <p:cNvPr id="151" name="Shape 151"/>
          <p:cNvSpPr txBox="1"/>
          <p:nvPr/>
        </p:nvSpPr>
        <p:spPr>
          <a:xfrm>
            <a:off x="0" y="780607"/>
            <a:ext cx="8693100" cy="4058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2300"/>
              <a:t>TRANSFORMATION OF CELLS TO GLOW </a:t>
            </a:r>
            <a:r>
              <a:rPr lang="en" sz="2300" b="1">
                <a:solidFill>
                  <a:srgbClr val="38761D"/>
                </a:solidFill>
              </a:rPr>
              <a:t>GREEN/</a:t>
            </a:r>
            <a:r>
              <a:rPr lang="en" sz="2300" b="1">
                <a:solidFill>
                  <a:srgbClr val="CC0000"/>
                </a:solidFill>
              </a:rPr>
              <a:t>RED</a:t>
            </a:r>
            <a:endParaRPr sz="2300" b="1">
              <a:solidFill>
                <a:srgbClr val="38761D"/>
              </a:solidFill>
            </a:endParaRPr>
          </a:p>
          <a:p>
            <a:pPr marL="457200" lvl="0" indent="-374650" rtl="0">
              <a:spcBef>
                <a:spcPts val="0"/>
              </a:spcBef>
              <a:spcAft>
                <a:spcPts val="0"/>
              </a:spcAft>
              <a:buSzPts val="2300"/>
              <a:buChar char="●"/>
            </a:pPr>
            <a:r>
              <a:rPr lang="en" sz="2300"/>
              <a:t>Use restriction enzymes to cut the bacterial cell </a:t>
            </a:r>
            <a:endParaRPr sz="2300"/>
          </a:p>
          <a:p>
            <a:pPr marL="457200" lvl="0" indent="-374650" rtl="0">
              <a:spcBef>
                <a:spcPts val="0"/>
              </a:spcBef>
              <a:spcAft>
                <a:spcPts val="0"/>
              </a:spcAft>
              <a:buSzPts val="2300"/>
              <a:buChar char="●"/>
            </a:pPr>
            <a:r>
              <a:rPr lang="en" sz="2300"/>
              <a:t>Use ligase to “glue” the RFP/GFP gene into the cell</a:t>
            </a:r>
            <a:endParaRPr sz="2300"/>
          </a:p>
          <a:p>
            <a:pPr marL="457200" lvl="0" indent="-374650" rtl="0">
              <a:spcBef>
                <a:spcPts val="0"/>
              </a:spcBef>
              <a:spcAft>
                <a:spcPts val="0"/>
              </a:spcAft>
              <a:buSzPts val="2300"/>
              <a:buChar char="●"/>
            </a:pPr>
            <a:r>
              <a:rPr lang="en" sz="2300"/>
              <a:t>Confirm the recombinant plasmid</a:t>
            </a:r>
            <a:endParaRPr sz="2300"/>
          </a:p>
          <a:p>
            <a:pPr marL="457200" lvl="0" indent="-374650" rtl="0">
              <a:spcBef>
                <a:spcPts val="0"/>
              </a:spcBef>
              <a:spcAft>
                <a:spcPts val="0"/>
              </a:spcAft>
              <a:buSzPts val="2300"/>
              <a:buChar char="●"/>
            </a:pPr>
            <a:r>
              <a:rPr lang="en" sz="2300"/>
              <a:t>Spread the sample onto 3 different plates to confirm presence of transformed bacteria</a:t>
            </a:r>
            <a:endParaRPr sz="2300"/>
          </a:p>
          <a:p>
            <a:pPr marL="0" lvl="0" indent="0">
              <a:spcBef>
                <a:spcPts val="0"/>
              </a:spcBef>
              <a:spcAft>
                <a:spcPts val="0"/>
              </a:spcAft>
              <a:buNone/>
            </a:pPr>
            <a:endParaRPr sz="2300"/>
          </a:p>
          <a:p>
            <a:pPr marL="0" lvl="0" indent="0">
              <a:spcBef>
                <a:spcPts val="0"/>
              </a:spcBef>
              <a:spcAft>
                <a:spcPts val="0"/>
              </a:spcAft>
              <a:buNone/>
            </a:pPr>
            <a:endParaRPr sz="2300"/>
          </a:p>
          <a:p>
            <a:pPr marL="0" lvl="0" indent="0">
              <a:spcBef>
                <a:spcPts val="0"/>
              </a:spcBef>
              <a:spcAft>
                <a:spcPts val="0"/>
              </a:spcAft>
              <a:buNone/>
            </a:pPr>
            <a:endParaRPr sz="2300"/>
          </a:p>
        </p:txBody>
      </p:sp>
      <p:pic>
        <p:nvPicPr>
          <p:cNvPr id="152" name="Shape 152"/>
          <p:cNvPicPr preferRelativeResize="0"/>
          <p:nvPr/>
        </p:nvPicPr>
        <p:blipFill rotWithShape="1">
          <a:blip r:embed="rId3">
            <a:alphaModFix/>
          </a:blip>
          <a:srcRect t="4230" b="7640"/>
          <a:stretch/>
        </p:blipFill>
        <p:spPr>
          <a:xfrm>
            <a:off x="6865500" y="2896750"/>
            <a:ext cx="1451898" cy="1706050"/>
          </a:xfrm>
          <a:prstGeom prst="rect">
            <a:avLst/>
          </a:prstGeom>
          <a:noFill/>
          <a:ln>
            <a:noFill/>
          </a:ln>
        </p:spPr>
      </p:pic>
      <p:pic>
        <p:nvPicPr>
          <p:cNvPr id="153" name="Shape 153"/>
          <p:cNvPicPr preferRelativeResize="0"/>
          <p:nvPr/>
        </p:nvPicPr>
        <p:blipFill>
          <a:blip r:embed="rId4">
            <a:alphaModFix/>
          </a:blip>
          <a:stretch>
            <a:fillRect/>
          </a:stretch>
        </p:blipFill>
        <p:spPr>
          <a:xfrm>
            <a:off x="1180736" y="3219588"/>
            <a:ext cx="4191000" cy="1495425"/>
          </a:xfrm>
          <a:prstGeom prst="rect">
            <a:avLst/>
          </a:prstGeom>
          <a:noFill/>
          <a:ln>
            <a:noFill/>
          </a:ln>
        </p:spPr>
      </p:pic>
      <p:pic>
        <p:nvPicPr>
          <p:cNvPr id="154" name="Shape 154"/>
          <p:cNvPicPr preferRelativeResize="0"/>
          <p:nvPr/>
        </p:nvPicPr>
        <p:blipFill>
          <a:blip r:embed="rId5">
            <a:alphaModFix/>
          </a:blip>
          <a:stretch>
            <a:fillRect/>
          </a:stretch>
        </p:blipFill>
        <p:spPr>
          <a:xfrm>
            <a:off x="5923700" y="2896761"/>
            <a:ext cx="2618854" cy="196415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0" y="-3"/>
            <a:ext cx="8222100" cy="838800"/>
          </a:xfrm>
          <a:prstGeom prst="rect">
            <a:avLst/>
          </a:prstGeom>
        </p:spPr>
        <p:txBody>
          <a:bodyPr spcFirstLastPara="1" wrap="square" lIns="91425" tIns="91425" rIns="91425" bIns="91425" anchor="ctr" anchorCtr="0">
            <a:noAutofit/>
          </a:bodyPr>
          <a:lstStyle/>
          <a:p>
            <a:pPr marL="0" lvl="0" indent="457200" algn="l">
              <a:spcBef>
                <a:spcPts val="0"/>
              </a:spcBef>
              <a:spcAft>
                <a:spcPts val="0"/>
              </a:spcAft>
              <a:buNone/>
            </a:pPr>
            <a:r>
              <a:rPr lang="en" u="sng">
                <a:solidFill>
                  <a:srgbClr val="CC0000"/>
                </a:solidFill>
              </a:rPr>
              <a:t>DNA Barcoding </a:t>
            </a:r>
            <a:endParaRPr u="sng">
              <a:solidFill>
                <a:srgbClr val="CC0000"/>
              </a:solidFill>
            </a:endParaRPr>
          </a:p>
        </p:txBody>
      </p:sp>
      <p:sp>
        <p:nvSpPr>
          <p:cNvPr id="170" name="Shape 170"/>
          <p:cNvSpPr txBox="1"/>
          <p:nvPr/>
        </p:nvSpPr>
        <p:spPr>
          <a:xfrm>
            <a:off x="207625" y="749425"/>
            <a:ext cx="8842800" cy="3379500"/>
          </a:xfrm>
          <a:prstGeom prst="rect">
            <a:avLst/>
          </a:prstGeom>
          <a:noFill/>
          <a:ln>
            <a:noFill/>
          </a:ln>
        </p:spPr>
        <p:txBody>
          <a:bodyPr spcFirstLastPara="1" wrap="square" lIns="91425" tIns="91425" rIns="91425" bIns="91425" anchor="t" anchorCtr="0">
            <a:noAutofit/>
          </a:bodyPr>
          <a:lstStyle/>
          <a:p>
            <a:pPr marL="457200" lvl="0" indent="-400050">
              <a:spcBef>
                <a:spcPts val="0"/>
              </a:spcBef>
              <a:spcAft>
                <a:spcPts val="0"/>
              </a:spcAft>
              <a:buSzPts val="2700"/>
              <a:buChar char="➢"/>
            </a:pPr>
            <a:r>
              <a:rPr lang="en" sz="2700"/>
              <a:t>Extract DNA from a bee abdomen</a:t>
            </a:r>
            <a:endParaRPr sz="2700"/>
          </a:p>
          <a:p>
            <a:pPr marL="457200" lvl="0" indent="-400050" rtl="0">
              <a:spcBef>
                <a:spcPts val="0"/>
              </a:spcBef>
              <a:spcAft>
                <a:spcPts val="0"/>
              </a:spcAft>
              <a:buSzPts val="2700"/>
              <a:buChar char="➢"/>
            </a:pPr>
            <a:r>
              <a:rPr lang="en" sz="2700"/>
              <a:t>Separate gDNA using column chromatography</a:t>
            </a:r>
            <a:endParaRPr sz="2700"/>
          </a:p>
          <a:p>
            <a:pPr marL="457200" lvl="0" indent="-400050" rtl="0">
              <a:spcBef>
                <a:spcPts val="0"/>
              </a:spcBef>
              <a:spcAft>
                <a:spcPts val="0"/>
              </a:spcAft>
              <a:buSzPts val="2700"/>
              <a:buChar char="➢"/>
            </a:pPr>
            <a:r>
              <a:rPr lang="en" sz="2700"/>
              <a:t>Amplify the DNA using PCR</a:t>
            </a:r>
            <a:endParaRPr sz="2700"/>
          </a:p>
          <a:p>
            <a:pPr marL="457200" lvl="0" indent="-400050" rtl="0">
              <a:spcBef>
                <a:spcPts val="0"/>
              </a:spcBef>
              <a:spcAft>
                <a:spcPts val="0"/>
              </a:spcAft>
              <a:buSzPts val="2700"/>
              <a:buChar char="➢"/>
            </a:pPr>
            <a:r>
              <a:rPr lang="en" sz="2700"/>
              <a:t>Isolate the CO1 amplicon from the DNA</a:t>
            </a:r>
            <a:endParaRPr sz="2700"/>
          </a:p>
          <a:p>
            <a:pPr marL="457200" lvl="0" indent="-400050" rtl="0">
              <a:spcBef>
                <a:spcPts val="0"/>
              </a:spcBef>
              <a:spcAft>
                <a:spcPts val="0"/>
              </a:spcAft>
              <a:buSzPts val="2700"/>
              <a:buChar char="➢"/>
            </a:pPr>
            <a:r>
              <a:rPr lang="en" sz="2700"/>
              <a:t>Confirm results using gel electrophoresis</a:t>
            </a:r>
            <a:endParaRPr sz="2700"/>
          </a:p>
          <a:p>
            <a:pPr marL="0" lvl="0" indent="0" rtl="0">
              <a:spcBef>
                <a:spcPts val="0"/>
              </a:spcBef>
              <a:spcAft>
                <a:spcPts val="0"/>
              </a:spcAft>
              <a:buNone/>
            </a:pPr>
            <a:endParaRPr sz="3000"/>
          </a:p>
        </p:txBody>
      </p:sp>
      <p:pic>
        <p:nvPicPr>
          <p:cNvPr id="171" name="Shape 171"/>
          <p:cNvPicPr preferRelativeResize="0"/>
          <p:nvPr/>
        </p:nvPicPr>
        <p:blipFill rotWithShape="1">
          <a:blip r:embed="rId3">
            <a:alphaModFix/>
          </a:blip>
          <a:srcRect l="37645" t="23213" r="35153" b="32881"/>
          <a:stretch/>
        </p:blipFill>
        <p:spPr>
          <a:xfrm>
            <a:off x="663250" y="3339600"/>
            <a:ext cx="2920124" cy="1803899"/>
          </a:xfrm>
          <a:prstGeom prst="rect">
            <a:avLst/>
          </a:prstGeom>
          <a:noFill/>
          <a:ln>
            <a:noFill/>
          </a:ln>
        </p:spPr>
      </p:pic>
      <p:pic>
        <p:nvPicPr>
          <p:cNvPr id="172" name="Shape 172"/>
          <p:cNvPicPr preferRelativeResize="0"/>
          <p:nvPr/>
        </p:nvPicPr>
        <p:blipFill>
          <a:blip r:embed="rId4">
            <a:alphaModFix/>
          </a:blip>
          <a:stretch>
            <a:fillRect/>
          </a:stretch>
        </p:blipFill>
        <p:spPr>
          <a:xfrm>
            <a:off x="7186750" y="2739825"/>
            <a:ext cx="1802750" cy="2403677"/>
          </a:xfrm>
          <a:prstGeom prst="rect">
            <a:avLst/>
          </a:prstGeom>
          <a:noFill/>
          <a:ln>
            <a:noFill/>
          </a:ln>
        </p:spPr>
      </p:pic>
      <p:pic>
        <p:nvPicPr>
          <p:cNvPr id="173" name="Shape 173"/>
          <p:cNvPicPr preferRelativeResize="0"/>
          <p:nvPr/>
        </p:nvPicPr>
        <p:blipFill rotWithShape="1">
          <a:blip r:embed="rId5">
            <a:alphaModFix/>
          </a:blip>
          <a:srcRect t="-1756" r="16415" b="29187"/>
          <a:stretch/>
        </p:blipFill>
        <p:spPr>
          <a:xfrm>
            <a:off x="4903025" y="2861700"/>
            <a:ext cx="1971225" cy="2281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0" y="-3"/>
            <a:ext cx="8222100" cy="838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u="sng">
                <a:solidFill>
                  <a:srgbClr val="CC0000"/>
                </a:solidFill>
              </a:rPr>
              <a:t>Authorship:</a:t>
            </a:r>
            <a:endParaRPr u="sng">
              <a:solidFill>
                <a:srgbClr val="CC0000"/>
              </a:solidFill>
            </a:endParaRPr>
          </a:p>
        </p:txBody>
      </p:sp>
      <p:sp>
        <p:nvSpPr>
          <p:cNvPr id="179" name="Shape 179"/>
          <p:cNvSpPr/>
          <p:nvPr/>
        </p:nvSpPr>
        <p:spPr>
          <a:xfrm>
            <a:off x="87100" y="1062250"/>
            <a:ext cx="4814400" cy="3969300"/>
          </a:xfrm>
          <a:prstGeom prst="roundRect">
            <a:avLst>
              <a:gd name="adj" fmla="val 16667"/>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0" name="Shape 180"/>
          <p:cNvSpPr txBox="1"/>
          <p:nvPr/>
        </p:nvSpPr>
        <p:spPr>
          <a:xfrm>
            <a:off x="87100" y="1259400"/>
            <a:ext cx="4732200" cy="3543900"/>
          </a:xfrm>
          <a:prstGeom prst="rect">
            <a:avLst/>
          </a:prstGeom>
          <a:noFill/>
          <a:ln>
            <a:noFill/>
          </a:ln>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
              <a:t>Students are able to become published authors following the completion of the EBOL DNA Barcoding Labs</a:t>
            </a:r>
            <a:endParaRPr/>
          </a:p>
          <a:p>
            <a:pPr marL="457200" lvl="0" indent="-317500" rtl="0">
              <a:spcBef>
                <a:spcPts val="0"/>
              </a:spcBef>
              <a:spcAft>
                <a:spcPts val="0"/>
              </a:spcAft>
              <a:buSzPts val="1400"/>
              <a:buChar char="●"/>
            </a:pPr>
            <a:r>
              <a:rPr lang="en"/>
              <a:t>The results can be seen globally via the BOLD systems website</a:t>
            </a:r>
            <a:endParaRPr/>
          </a:p>
          <a:p>
            <a:pPr marL="457200" lvl="0" indent="-317500" rtl="0">
              <a:spcBef>
                <a:spcPts val="0"/>
              </a:spcBef>
              <a:spcAft>
                <a:spcPts val="0"/>
              </a:spcAft>
              <a:buSzPts val="1400"/>
              <a:buChar char="●"/>
            </a:pPr>
            <a:r>
              <a:rPr lang="en"/>
              <a:t>Publications are a scientist’s best mode of communication</a:t>
            </a:r>
            <a:endParaRPr/>
          </a:p>
          <a:p>
            <a:pPr marL="457200" lvl="0" indent="-317500" rtl="0">
              <a:spcBef>
                <a:spcPts val="0"/>
              </a:spcBef>
              <a:spcAft>
                <a:spcPts val="0"/>
              </a:spcAft>
              <a:buSzPts val="1400"/>
              <a:buChar char="●"/>
            </a:pPr>
            <a:r>
              <a:rPr lang="en"/>
              <a:t>Authorship serves a means for scientist to share discoveries, big or small </a:t>
            </a:r>
            <a:endParaRPr/>
          </a:p>
          <a:p>
            <a:pPr marL="457200" lvl="0" indent="-317500" rtl="0">
              <a:spcBef>
                <a:spcPts val="0"/>
              </a:spcBef>
              <a:spcAft>
                <a:spcPts val="0"/>
              </a:spcAft>
              <a:buSzPts val="1400"/>
              <a:buChar char="●"/>
            </a:pPr>
            <a:r>
              <a:rPr lang="en"/>
              <a:t>Majority of your fellow peers have not had the opportunity to conwillduct research of this kind, let alone become a published author </a:t>
            </a:r>
            <a:endParaRPr/>
          </a:p>
          <a:p>
            <a:pPr marL="457200" lvl="0" indent="-317500">
              <a:spcBef>
                <a:spcPts val="0"/>
              </a:spcBef>
              <a:spcAft>
                <a:spcPts val="0"/>
              </a:spcAft>
              <a:buSzPts val="1400"/>
              <a:buChar char="●"/>
            </a:pPr>
            <a:r>
              <a:rPr lang="en"/>
              <a:t>Your publication will help contribute to a vast, interconnected community of scientists that could incorporate your discoveries in their own findings</a:t>
            </a:r>
            <a:endParaRPr/>
          </a:p>
        </p:txBody>
      </p:sp>
      <p:sp>
        <p:nvSpPr>
          <p:cNvPr id="181" name="Shape 181"/>
          <p:cNvSpPr txBox="1"/>
          <p:nvPr/>
        </p:nvSpPr>
        <p:spPr>
          <a:xfrm>
            <a:off x="5204675" y="838788"/>
            <a:ext cx="3437400" cy="1162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t>Xizhon’s DNA barcode: </a:t>
            </a:r>
            <a:r>
              <a:rPr lang="en" u="sng">
                <a:solidFill>
                  <a:schemeClr val="hlink"/>
                </a:solidFill>
                <a:hlinkClick r:id="rId3"/>
              </a:rPr>
              <a:t>http://www.boldsystems.org/index.php/Public_RecordView?processid=SDP380014-15</a:t>
            </a:r>
            <a:endParaRPr/>
          </a:p>
        </p:txBody>
      </p:sp>
      <p:pic>
        <p:nvPicPr>
          <p:cNvPr id="182" name="Shape 182"/>
          <p:cNvPicPr preferRelativeResize="0"/>
          <p:nvPr/>
        </p:nvPicPr>
        <p:blipFill>
          <a:blip r:embed="rId4">
            <a:alphaModFix/>
          </a:blip>
          <a:stretch>
            <a:fillRect/>
          </a:stretch>
        </p:blipFill>
        <p:spPr>
          <a:xfrm>
            <a:off x="5204675" y="1770071"/>
            <a:ext cx="3561175" cy="3176179"/>
          </a:xfrm>
          <a:prstGeom prst="rect">
            <a:avLst/>
          </a:prstGeom>
          <a:noFill/>
          <a:ln>
            <a:noFill/>
          </a:ln>
        </p:spPr>
      </p:pic>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514</Words>
  <Application>Microsoft Office PowerPoint</Application>
  <PresentationFormat>On-screen Show (16:9)</PresentationFormat>
  <Paragraphs>53</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Open Sans</vt:lpstr>
      <vt:lpstr>Roboto</vt:lpstr>
      <vt:lpstr>Geometric</vt:lpstr>
      <vt:lpstr>PowerPoint Presentation</vt:lpstr>
      <vt:lpstr>Our Instructor</vt:lpstr>
      <vt:lpstr>What is biotechnology?</vt:lpstr>
      <vt:lpstr>Lab Notebooks</vt:lpstr>
      <vt:lpstr>Things we’ve learned…   </vt:lpstr>
      <vt:lpstr>Stem Cell Module </vt:lpstr>
      <vt:lpstr>Amgen Labs: Green and Red</vt:lpstr>
      <vt:lpstr>DNA Barcoding </vt:lpstr>
      <vt:lpstr>Authorship:</vt:lpstr>
      <vt:lpstr>Biotech Class of 2017-2018</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CVMed-18</cp:lastModifiedBy>
  <cp:revision>4</cp:revision>
  <dcterms:modified xsi:type="dcterms:W3CDTF">2018-05-30T21:53:36Z</dcterms:modified>
</cp:coreProperties>
</file>